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25"/>
  </p:notesMasterIdLst>
  <p:sldIdLst>
    <p:sldId id="256" r:id="rId2"/>
    <p:sldId id="258" r:id="rId3"/>
    <p:sldId id="259" r:id="rId4"/>
    <p:sldId id="261" r:id="rId5"/>
    <p:sldId id="284" r:id="rId6"/>
    <p:sldId id="285" r:id="rId7"/>
    <p:sldId id="286" r:id="rId8"/>
    <p:sldId id="287" r:id="rId9"/>
    <p:sldId id="271" r:id="rId10"/>
    <p:sldId id="299" r:id="rId11"/>
    <p:sldId id="288" r:id="rId12"/>
    <p:sldId id="290" r:id="rId13"/>
    <p:sldId id="289" r:id="rId14"/>
    <p:sldId id="294" r:id="rId15"/>
    <p:sldId id="295" r:id="rId16"/>
    <p:sldId id="291" r:id="rId17"/>
    <p:sldId id="292" r:id="rId18"/>
    <p:sldId id="293" r:id="rId19"/>
    <p:sldId id="296" r:id="rId20"/>
    <p:sldId id="297" r:id="rId21"/>
    <p:sldId id="298" r:id="rId22"/>
    <p:sldId id="262" r:id="rId23"/>
    <p:sldId id="279" r:id="rId24"/>
  </p:sldIdLst>
  <p:sldSz cx="9144000" cy="6858000" type="screen4x3"/>
  <p:notesSz cx="6858000" cy="9144000"/>
  <p:embeddedFontLst>
    <p:embeddedFont>
      <p:font typeface="Arvo" panose="02000000000000000000" pitchFamily="2" charset="0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Montserrat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F7F0D44-00F6-4450-A987-9B5B427A11E4}">
  <a:tblStyle styleId="{5F7F0D44-00F6-4450-A987-9B5B427A11E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712" autoAdjust="0"/>
  </p:normalViewPr>
  <p:slideViewPr>
    <p:cSldViewPr snapToGrid="0">
      <p:cViewPr varScale="1">
        <p:scale>
          <a:sx n="108" d="100"/>
          <a:sy n="108" d="100"/>
        </p:scale>
        <p:origin x="170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90597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75a7f99e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375a7f99e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75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52586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65602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5686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C7F464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012325" y="2960550"/>
            <a:ext cx="5445900" cy="240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208125" y="5619450"/>
            <a:ext cx="2250000" cy="137700"/>
          </a:xfrm>
          <a:prstGeom prst="rect">
            <a:avLst/>
          </a:prstGeom>
          <a:solidFill>
            <a:srgbClr val="4ECD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4ECDC4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5680600" y="0"/>
            <a:ext cx="34632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3863725"/>
            <a:ext cx="4505400" cy="1910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101100" y="3817852"/>
            <a:ext cx="2446500" cy="1910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38498"/>
              </a:buClr>
              <a:buSzPts val="2200"/>
              <a:buNone/>
              <a:defRPr sz="2200">
                <a:solidFill>
                  <a:srgbClr val="738498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738498"/>
              </a:buClr>
              <a:buSzPts val="2200"/>
              <a:buNone/>
              <a:defRPr sz="2200">
                <a:solidFill>
                  <a:srgbClr val="738498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738498"/>
              </a:buClr>
              <a:buSzPts val="2200"/>
              <a:buNone/>
              <a:defRPr sz="2200">
                <a:solidFill>
                  <a:srgbClr val="738498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738498"/>
              </a:buClr>
              <a:buSzPts val="2200"/>
              <a:buNone/>
              <a:defRPr sz="2200">
                <a:solidFill>
                  <a:srgbClr val="738498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738498"/>
              </a:buClr>
              <a:buSzPts val="2200"/>
              <a:buNone/>
              <a:defRPr sz="2200">
                <a:solidFill>
                  <a:srgbClr val="738498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738498"/>
              </a:buClr>
              <a:buSzPts val="2200"/>
              <a:buNone/>
              <a:defRPr sz="2200">
                <a:solidFill>
                  <a:srgbClr val="738498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738498"/>
              </a:buClr>
              <a:buSzPts val="2200"/>
              <a:buNone/>
              <a:defRPr sz="2200">
                <a:solidFill>
                  <a:srgbClr val="738498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738498"/>
              </a:buClr>
              <a:buSzPts val="2200"/>
              <a:buNone/>
              <a:defRPr sz="2200">
                <a:solidFill>
                  <a:srgbClr val="738498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738498"/>
              </a:buClr>
              <a:buSzPts val="2200"/>
              <a:buNone/>
              <a:defRPr sz="2200">
                <a:solidFill>
                  <a:srgbClr val="738498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556775" y="6446177"/>
            <a:ext cx="5487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691200" y="0"/>
            <a:ext cx="7761600" cy="1292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691200" y="1811604"/>
            <a:ext cx="7761600" cy="4412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▣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813273" y="1506189"/>
            <a:ext cx="1533600" cy="137700"/>
          </a:xfrm>
          <a:prstGeom prst="rect">
            <a:avLst/>
          </a:prstGeom>
          <a:solidFill>
            <a:srgbClr val="4ECD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0" y="0"/>
            <a:ext cx="137700" cy="6858000"/>
          </a:xfrm>
          <a:prstGeom prst="rect">
            <a:avLst/>
          </a:prstGeom>
          <a:solidFill>
            <a:srgbClr val="C7F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556775" y="6446177"/>
            <a:ext cx="5487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4ECDC4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/>
          <p:nvPr/>
        </p:nvSpPr>
        <p:spPr>
          <a:xfrm>
            <a:off x="-4" y="6720300"/>
            <a:ext cx="9144000" cy="137700"/>
          </a:xfrm>
          <a:prstGeom prst="rect">
            <a:avLst/>
          </a:prstGeom>
          <a:solidFill>
            <a:srgbClr val="C7F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4297650" y="6369977"/>
            <a:ext cx="5487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</a:defRPr>
            </a:lvl1pPr>
            <a:lvl2pPr lvl="1" algn="ctr">
              <a:buNone/>
              <a:defRPr>
                <a:solidFill>
                  <a:srgbClr val="FFFFFF"/>
                </a:solidFill>
              </a:defRPr>
            </a:lvl2pPr>
            <a:lvl3pPr lvl="2" algn="ctr">
              <a:buNone/>
              <a:defRPr>
                <a:solidFill>
                  <a:srgbClr val="FFFFFF"/>
                </a:solidFill>
              </a:defRPr>
            </a:lvl3pPr>
            <a:lvl4pPr lvl="3" algn="ctr">
              <a:buNone/>
              <a:defRPr>
                <a:solidFill>
                  <a:srgbClr val="FFFFFF"/>
                </a:solidFill>
              </a:defRPr>
            </a:lvl4pPr>
            <a:lvl5pPr lvl="4" algn="ctr">
              <a:buNone/>
              <a:defRPr>
                <a:solidFill>
                  <a:srgbClr val="FFFFFF"/>
                </a:solidFill>
              </a:defRPr>
            </a:lvl5pPr>
            <a:lvl6pPr lvl="5" algn="ctr">
              <a:buNone/>
              <a:defRPr>
                <a:solidFill>
                  <a:srgbClr val="FFFFFF"/>
                </a:solidFill>
              </a:defRPr>
            </a:lvl6pPr>
            <a:lvl7pPr lvl="6" algn="ctr">
              <a:buNone/>
              <a:defRPr>
                <a:solidFill>
                  <a:srgbClr val="FFFFFF"/>
                </a:solidFill>
              </a:defRPr>
            </a:lvl7pPr>
            <a:lvl8pPr lvl="7" algn="ctr">
              <a:buNone/>
              <a:defRPr>
                <a:solidFill>
                  <a:srgbClr val="FFFFFF"/>
                </a:solidFill>
              </a:defRPr>
            </a:lvl8pPr>
            <a:lvl9pPr lvl="8" algn="ctr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1200" y="634300"/>
            <a:ext cx="77616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91200" y="1811604"/>
            <a:ext cx="7761600" cy="44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F464"/>
              </a:buClr>
              <a:buSzPts val="2400"/>
              <a:buFont typeface="Montserrat"/>
              <a:buChar char="▣"/>
              <a:defRPr sz="240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2000"/>
              <a:buFont typeface="Montserrat"/>
              <a:buChar char="□"/>
              <a:defRPr sz="200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2000"/>
              <a:buFont typeface="Montserrat"/>
              <a:buChar char="■"/>
              <a:defRPr sz="200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●"/>
              <a:defRPr sz="180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○"/>
              <a:defRPr sz="180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■"/>
              <a:defRPr sz="180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●"/>
              <a:defRPr sz="180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○"/>
              <a:defRPr sz="180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■"/>
              <a:defRPr sz="1800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75" y="6446177"/>
            <a:ext cx="548700" cy="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 b="1">
                <a:solidFill>
                  <a:srgbClr val="4ECDC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200" b="1">
                <a:solidFill>
                  <a:srgbClr val="4ECDC4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200" b="1">
                <a:solidFill>
                  <a:srgbClr val="4ECDC4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200" b="1">
                <a:solidFill>
                  <a:srgbClr val="4ECDC4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200" b="1">
                <a:solidFill>
                  <a:srgbClr val="4ECDC4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200" b="1">
                <a:solidFill>
                  <a:srgbClr val="4ECDC4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200" b="1">
                <a:solidFill>
                  <a:srgbClr val="4ECDC4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200" b="1">
                <a:solidFill>
                  <a:srgbClr val="4ECDC4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200" b="1">
                <a:solidFill>
                  <a:srgbClr val="4ECDC4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fantinatti.com.br/Inf/2%20-%20Operadoras%20com%20Maiores%20Reclamacoes.htm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antinatti.com.br/Inf/3%20-%20Operadoras%20com%20Maiores%20Reclamacoes%20de%20Banda%20Larga.html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antinatti.com.br/Inf/4%20-%20Operadoras%20com%20Maiores%20Reclamacoes%20de%20Telefonia%20Movel.html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antinatti.com.br/Inf/5%20-%20Operadoras%20Com%20Maior%20Reclamacao%20de%20Cobrancas.html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antinatti.com.br/Inf/10%20-%20Categorizacao%20Motivos%20Aglutinados.html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antinatti.com.br/Inf/6%20-%20Evolucao%20das%20Reclamacoes%20Anatel.html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antinatti.com.br/Inf/7%20-%20Evolucao%20das%20Reclamacoes%20das%20Principais%20Operadoras.html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ctrTitle"/>
          </p:nvPr>
        </p:nvSpPr>
        <p:spPr>
          <a:xfrm>
            <a:off x="3012325" y="2960550"/>
            <a:ext cx="5445900" cy="240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0" dirty="0"/>
              <a:t>ANATEL</a:t>
            </a:r>
            <a:endParaRPr sz="8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A285586-B8AB-4300-8E07-E375F224D769}"/>
              </a:ext>
            </a:extLst>
          </p:cNvPr>
          <p:cNvSpPr/>
          <p:nvPr/>
        </p:nvSpPr>
        <p:spPr>
          <a:xfrm>
            <a:off x="3786908" y="5615709"/>
            <a:ext cx="4671317" cy="5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35E598-DD21-4078-8421-572466A48E77}"/>
              </a:ext>
            </a:extLst>
          </p:cNvPr>
          <p:cNvSpPr/>
          <p:nvPr/>
        </p:nvSpPr>
        <p:spPr>
          <a:xfrm>
            <a:off x="4067080" y="5538934"/>
            <a:ext cx="439987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3200" dirty="0">
                <a:latin typeface="Calibri" panose="020F0502020204030204" pitchFamily="34" charset="0"/>
                <a:cs typeface="Calibri" panose="020F0502020204030204" pitchFamily="34" charset="0"/>
              </a:rPr>
              <a:t>A n á l i s e   d e   d a d o 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E92299-4838-40D7-A86D-A04B5D387D44}"/>
              </a:ext>
            </a:extLst>
          </p:cNvPr>
          <p:cNvSpPr/>
          <p:nvPr/>
        </p:nvSpPr>
        <p:spPr>
          <a:xfrm>
            <a:off x="5752576" y="6296393"/>
            <a:ext cx="27056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000" dirty="0">
                <a:solidFill>
                  <a:schemeClr val="tx1"/>
                </a:solidFill>
                <a:latin typeface="Arvo" panose="02000000000000000000" pitchFamily="2" charset="0"/>
                <a:cs typeface="Calibri" panose="020F0502020204030204" pitchFamily="34" charset="0"/>
              </a:rPr>
              <a:t>Trabalho de Bloco 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E73D9D-901E-437B-96F7-BDA982875D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2A5F49-80C0-42F4-B5D7-EC3B5009E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6" y="771221"/>
            <a:ext cx="9135274" cy="60106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66C546A-5595-4DED-94DD-32D8009401CF}"/>
              </a:ext>
            </a:extLst>
          </p:cNvPr>
          <p:cNvSpPr txBox="1"/>
          <p:nvPr/>
        </p:nvSpPr>
        <p:spPr>
          <a:xfrm>
            <a:off x="3103544" y="271195"/>
            <a:ext cx="34856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/>
              <a:t>TREEMAP</a:t>
            </a:r>
          </a:p>
        </p:txBody>
      </p:sp>
    </p:spTree>
    <p:extLst>
      <p:ext uri="{BB962C8B-B14F-4D97-AF65-F5344CB8AC3E}">
        <p14:creationId xmlns:p14="http://schemas.microsoft.com/office/powerpoint/2010/main" val="22904613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556775" y="6446177"/>
            <a:ext cx="5487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95C9492-5791-43BD-B03C-6518DCC29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80" y="254163"/>
            <a:ext cx="9000120" cy="639796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FEF0FA5-1FDD-457E-B470-5560C265E0DD}"/>
              </a:ext>
            </a:extLst>
          </p:cNvPr>
          <p:cNvSpPr/>
          <p:nvPr/>
        </p:nvSpPr>
        <p:spPr>
          <a:xfrm>
            <a:off x="560832" y="6446177"/>
            <a:ext cx="843928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hlinkClick r:id="rId4"/>
              </a:rPr>
              <a:t>Maiores reclamações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69312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3C147-B294-449E-835C-BB6166F4AF6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14CE7B-EBD6-4D83-B4DA-CB28B0B7D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04" y="228422"/>
            <a:ext cx="8989047" cy="639009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81BEE86-39A2-499A-A16F-C90C14FC691E}"/>
              </a:ext>
            </a:extLst>
          </p:cNvPr>
          <p:cNvSpPr/>
          <p:nvPr/>
        </p:nvSpPr>
        <p:spPr>
          <a:xfrm>
            <a:off x="804673" y="6334780"/>
            <a:ext cx="870313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Maior </a:t>
            </a:r>
            <a:r>
              <a:rPr lang="pt-BR" dirty="0" err="1">
                <a:hlinkClick r:id="rId3"/>
              </a:rPr>
              <a:t>Reclamaçãode</a:t>
            </a:r>
            <a:r>
              <a:rPr lang="pt-BR" dirty="0">
                <a:hlinkClick r:id="rId3"/>
              </a:rPr>
              <a:t> Serviço de Banda Larga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79759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2D2DED-F33A-4AF8-B2D6-8C55201300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06C0A8-2B6C-4D9C-B1B4-0C67A8EE9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593" y="-1"/>
            <a:ext cx="9067943" cy="644617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C0FCE64-3902-43F6-AB78-6E4887E2BA1C}"/>
              </a:ext>
            </a:extLst>
          </p:cNvPr>
          <p:cNvSpPr/>
          <p:nvPr/>
        </p:nvSpPr>
        <p:spPr>
          <a:xfrm>
            <a:off x="277655" y="6334780"/>
            <a:ext cx="894788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Maiores Reclamações de Telefonia Móvel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347123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A7354-BEF2-4933-A505-11EFB6C6F9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E38F55-6D67-4731-A7E4-F589D485D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55" y="-1"/>
            <a:ext cx="9094908" cy="646534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445FAE8-F873-4B11-9AA7-96502AEEEBC7}"/>
              </a:ext>
            </a:extLst>
          </p:cNvPr>
          <p:cNvSpPr/>
          <p:nvPr/>
        </p:nvSpPr>
        <p:spPr>
          <a:xfrm>
            <a:off x="303059" y="6334780"/>
            <a:ext cx="909490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Maior Reclamação de Cobranças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926002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A9810-DA82-42D0-964E-CC6470CDA9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B594CB-C09E-43E1-8C46-F45616965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501" y="846732"/>
            <a:ext cx="8919974" cy="480513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93EA70C-95EE-40C0-ACD8-2E591BBAF0AE}"/>
              </a:ext>
            </a:extLst>
          </p:cNvPr>
          <p:cNvSpPr/>
          <p:nvPr/>
        </p:nvSpPr>
        <p:spPr>
          <a:xfrm>
            <a:off x="224026" y="6446177"/>
            <a:ext cx="891997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Motivos Mais Reclamadas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035740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28F7F4-ED8E-4561-A691-EE52CFCE4C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DA6DE6-F51E-4165-B40E-55F599BB4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85" y="-1"/>
            <a:ext cx="9224620" cy="655755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71F7CD9-C654-46EE-92B3-EA8575837C54}"/>
              </a:ext>
            </a:extLst>
          </p:cNvPr>
          <p:cNvSpPr/>
          <p:nvPr/>
        </p:nvSpPr>
        <p:spPr>
          <a:xfrm>
            <a:off x="201770" y="6550223"/>
            <a:ext cx="862935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>
                <a:hlinkClick r:id="rId3"/>
              </a:rPr>
              <a:t>Evolução das </a:t>
            </a:r>
            <a:r>
              <a:rPr lang="pt-BR" dirty="0" err="1">
                <a:hlinkClick r:id="rId3"/>
              </a:rPr>
              <a:t>Reclamaçoes</a:t>
            </a:r>
            <a:r>
              <a:rPr lang="pt-BR" dirty="0">
                <a:hlinkClick r:id="rId3"/>
              </a:rPr>
              <a:t> Anatel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186002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F6A495-833B-45A7-8112-4A84D5CA58D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EF7F81-764A-45C7-96EF-6C8610D7D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68" y="-1"/>
            <a:ext cx="9163366" cy="651401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197A22F-0E93-4868-BFF8-F2290349B48E}"/>
              </a:ext>
            </a:extLst>
          </p:cNvPr>
          <p:cNvSpPr/>
          <p:nvPr/>
        </p:nvSpPr>
        <p:spPr>
          <a:xfrm>
            <a:off x="131468" y="6334780"/>
            <a:ext cx="916336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err="1">
                <a:hlinkClick r:id="rId3"/>
              </a:rPr>
              <a:t>Reclamaçóes</a:t>
            </a:r>
            <a:r>
              <a:rPr lang="pt-BR">
                <a:hlinkClick r:id="rId3"/>
              </a:rPr>
              <a:t> Principais Operadoras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191219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14E0A0-4DA2-4734-910A-98DB0E6BF43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D395DE-88CE-43CD-992D-41E945D43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053" y="945770"/>
            <a:ext cx="8307893" cy="59122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9259320-387E-4AA2-AC12-AC970D10F328}"/>
              </a:ext>
            </a:extLst>
          </p:cNvPr>
          <p:cNvSpPr txBox="1"/>
          <p:nvPr/>
        </p:nvSpPr>
        <p:spPr>
          <a:xfrm>
            <a:off x="418053" y="225683"/>
            <a:ext cx="74980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Wordcloud</a:t>
            </a:r>
            <a:r>
              <a:rPr lang="pt-BR" sz="2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Motivos Não Aglutinados</a:t>
            </a:r>
          </a:p>
        </p:txBody>
      </p:sp>
    </p:spTree>
    <p:extLst>
      <p:ext uri="{BB962C8B-B14F-4D97-AF65-F5344CB8AC3E}">
        <p14:creationId xmlns:p14="http://schemas.microsoft.com/office/powerpoint/2010/main" val="29515478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2A1B30-6883-4642-AB24-9F8E009008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471FC4-EF45-431A-A36A-846357C662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001" t="3607" r="12857"/>
          <a:stretch/>
        </p:blipFill>
        <p:spPr>
          <a:xfrm>
            <a:off x="561703" y="1030330"/>
            <a:ext cx="8194766" cy="582767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56E6635-75C6-4FE1-B069-17DE115360FC}"/>
              </a:ext>
            </a:extLst>
          </p:cNvPr>
          <p:cNvSpPr txBox="1"/>
          <p:nvPr/>
        </p:nvSpPr>
        <p:spPr>
          <a:xfrm>
            <a:off x="418053" y="225683"/>
            <a:ext cx="74980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Wordcloud</a:t>
            </a:r>
            <a:r>
              <a:rPr lang="pt-BR" sz="2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</a:t>
            </a:r>
            <a:r>
              <a:rPr lang="en-US" sz="24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Motivos</a:t>
            </a:r>
            <a:r>
              <a:rPr lang="en-US" sz="2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r>
              <a:rPr lang="en-US" sz="24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Aglutinados</a:t>
            </a:r>
            <a:endParaRPr lang="en-US" sz="24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endParaRPr lang="pt-BR" sz="2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47534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>
            <a:off x="0" y="453228"/>
            <a:ext cx="9144000" cy="2619900"/>
          </a:xfrm>
          <a:prstGeom prst="rect">
            <a:avLst/>
          </a:prstGeom>
          <a:solidFill>
            <a:srgbClr val="C7F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ctrTitle" idx="4294967295"/>
          </p:nvPr>
        </p:nvSpPr>
        <p:spPr>
          <a:xfrm>
            <a:off x="582499" y="1650475"/>
            <a:ext cx="5291827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0" dirty="0">
                <a:solidFill>
                  <a:srgbClr val="4ECDC4"/>
                </a:solidFill>
              </a:rPr>
              <a:t>Grupo</a:t>
            </a:r>
            <a:endParaRPr sz="12000" dirty="0">
              <a:solidFill>
                <a:srgbClr val="4ECDC4"/>
              </a:solidFill>
            </a:endParaRPr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294967295"/>
          </p:nvPr>
        </p:nvSpPr>
        <p:spPr>
          <a:xfrm>
            <a:off x="701974" y="2917875"/>
            <a:ext cx="5391000" cy="8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4000" b="1" dirty="0"/>
              <a:t>Composto por:</a:t>
            </a:r>
            <a:endParaRPr sz="4000" b="1" dirty="0"/>
          </a:p>
        </p:txBody>
      </p:sp>
      <p:sp>
        <p:nvSpPr>
          <p:cNvPr id="79" name="Google Shape;79;p13"/>
          <p:cNvSpPr txBox="1">
            <a:spLocks noGrp="1"/>
          </p:cNvSpPr>
          <p:nvPr>
            <p:ph type="body" idx="4294967295"/>
          </p:nvPr>
        </p:nvSpPr>
        <p:spPr>
          <a:xfrm>
            <a:off x="701975" y="4598650"/>
            <a:ext cx="7499916" cy="18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pt-BR" sz="2000" dirty="0"/>
              <a:t>Allan Andrade</a:t>
            </a:r>
          </a:p>
          <a:p>
            <a:pPr marL="342900" lvl="0" indent="-3429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pt-BR" sz="2000" dirty="0"/>
              <a:t>Ernani Fantinatti</a:t>
            </a:r>
          </a:p>
          <a:p>
            <a:pPr marL="342900" lvl="0" indent="-3429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pt-BR" sz="2000" dirty="0"/>
              <a:t>Fábio Domingues</a:t>
            </a:r>
          </a:p>
          <a:p>
            <a:pPr marL="342900" lvl="0" indent="-342900">
              <a:lnSpc>
                <a:spcPct val="15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pt-BR" sz="2000" dirty="0"/>
              <a:t>Nicolas Marcos</a:t>
            </a:r>
            <a:endParaRPr sz="2000" dirty="0">
              <a:solidFill>
                <a:srgbClr val="454F5B"/>
              </a:solidFill>
            </a:endParaRPr>
          </a:p>
        </p:txBody>
      </p:sp>
      <p:sp>
        <p:nvSpPr>
          <p:cNvPr id="80" name="Google Shape;80;p13"/>
          <p:cNvSpPr/>
          <p:nvPr/>
        </p:nvSpPr>
        <p:spPr>
          <a:xfrm>
            <a:off x="813273" y="4100264"/>
            <a:ext cx="1533600" cy="137700"/>
          </a:xfrm>
          <a:prstGeom prst="rect">
            <a:avLst/>
          </a:prstGeom>
          <a:solidFill>
            <a:srgbClr val="454F5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81" name="Google Shape;81;p13"/>
          <p:cNvSpPr txBox="1">
            <a:spLocks noGrp="1"/>
          </p:cNvSpPr>
          <p:nvPr>
            <p:ph type="sldNum" idx="12"/>
          </p:nvPr>
        </p:nvSpPr>
        <p:spPr>
          <a:xfrm>
            <a:off x="4297650" y="6369977"/>
            <a:ext cx="5487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DC1A1D-84F9-4DDB-9E39-75C3A407D1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73BEE7-0F23-4F48-86E0-0A6CE5C67B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68" r="12250"/>
          <a:stretch/>
        </p:blipFill>
        <p:spPr>
          <a:xfrm>
            <a:off x="613954" y="788642"/>
            <a:ext cx="7916091" cy="60693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630468C-3BFC-436B-9485-66C522600A65}"/>
              </a:ext>
            </a:extLst>
          </p:cNvPr>
          <p:cNvSpPr txBox="1"/>
          <p:nvPr/>
        </p:nvSpPr>
        <p:spPr>
          <a:xfrm>
            <a:off x="418053" y="225683"/>
            <a:ext cx="74980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Wordcloud</a:t>
            </a:r>
            <a:r>
              <a:rPr lang="pt-BR" sz="2400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- </a:t>
            </a:r>
            <a:r>
              <a:rPr lang="en-US" sz="2400" b="1" dirty="0" err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Servicos</a:t>
            </a:r>
            <a:r>
              <a:rPr lang="en-US" sz="2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</a:t>
            </a:r>
            <a:r>
              <a:rPr lang="en-US" sz="2400" b="1" dirty="0" err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Mais</a:t>
            </a:r>
            <a:r>
              <a:rPr lang="en-US" sz="2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 </a:t>
            </a:r>
            <a:r>
              <a:rPr lang="en-US" sz="2400" b="1" dirty="0" err="1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Reclamados</a:t>
            </a:r>
            <a:endParaRPr lang="en-US" sz="2400" b="1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  <a:p>
            <a:endParaRPr lang="pt-BR" sz="2400" b="1" spc="50" dirty="0">
              <a:ln w="9525" cmpd="sng">
                <a:solidFill>
                  <a:schemeClr val="accent1"/>
                </a:solidFill>
                <a:prstDash val="solid"/>
              </a:ln>
              <a:solidFill>
                <a:srgbClr val="70AD47">
                  <a:tint val="1000"/>
                </a:srgbClr>
              </a:solidFill>
              <a:effectLst>
                <a:glow rad="38100">
                  <a:schemeClr val="accent1">
                    <a:alpha val="4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333159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86D95F-43DE-434C-87A4-609EC3AF9B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429596-CFEB-4677-914C-554BD4C5D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197" y="1480785"/>
            <a:ext cx="9000803" cy="484867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D97D8B3-F809-4146-AD84-BBE5F059CBEF}"/>
              </a:ext>
            </a:extLst>
          </p:cNvPr>
          <p:cNvSpPr/>
          <p:nvPr/>
        </p:nvSpPr>
        <p:spPr>
          <a:xfrm>
            <a:off x="-948691" y="780417"/>
            <a:ext cx="11041381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Distribuicao</a:t>
            </a:r>
            <a:r>
              <a:rPr 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44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Reclamacoes</a:t>
            </a:r>
            <a:r>
              <a:rPr 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en-US" sz="44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Brasil</a:t>
            </a:r>
            <a:endParaRPr lang="en-US" sz="4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7F0C53B-0793-41C2-A7A2-133027420A77}"/>
              </a:ext>
            </a:extLst>
          </p:cNvPr>
          <p:cNvSpPr/>
          <p:nvPr/>
        </p:nvSpPr>
        <p:spPr>
          <a:xfrm>
            <a:off x="143197" y="6498238"/>
            <a:ext cx="885294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http://www.fantinatti.com.br/Inf/12%20-%20Distribuicao%20Reclamacoes%20Brasil.html</a:t>
            </a:r>
          </a:p>
        </p:txBody>
      </p:sp>
    </p:spTree>
    <p:extLst>
      <p:ext uri="{BB962C8B-B14F-4D97-AF65-F5344CB8AC3E}">
        <p14:creationId xmlns:p14="http://schemas.microsoft.com/office/powerpoint/2010/main" val="14679196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>
            <a:spLocks noGrp="1"/>
          </p:cNvSpPr>
          <p:nvPr>
            <p:ph type="ctrTitle" idx="4294967295"/>
          </p:nvPr>
        </p:nvSpPr>
        <p:spPr>
          <a:xfrm>
            <a:off x="1953300" y="4648012"/>
            <a:ext cx="5237400" cy="11049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0" dirty="0">
                <a:solidFill>
                  <a:srgbClr val="FFFFFF"/>
                </a:solidFill>
              </a:rPr>
              <a:t>Conclusão</a:t>
            </a:r>
            <a:endParaRPr sz="6000" dirty="0">
              <a:solidFill>
                <a:srgbClr val="FFFFFF"/>
              </a:solidFill>
            </a:endParaRPr>
          </a:p>
        </p:txBody>
      </p:sp>
      <p:grpSp>
        <p:nvGrpSpPr>
          <p:cNvPr id="108" name="Google Shape;108;p17"/>
          <p:cNvGrpSpPr/>
          <p:nvPr/>
        </p:nvGrpSpPr>
        <p:grpSpPr>
          <a:xfrm>
            <a:off x="3568956" y="1105062"/>
            <a:ext cx="2006085" cy="2006085"/>
            <a:chOff x="3782700" y="1538287"/>
            <a:chExt cx="1578600" cy="1578600"/>
          </a:xfrm>
        </p:grpSpPr>
        <p:sp>
          <p:nvSpPr>
            <p:cNvPr id="109" name="Google Shape;109;p17"/>
            <p:cNvSpPr/>
            <p:nvPr/>
          </p:nvSpPr>
          <p:spPr>
            <a:xfrm>
              <a:off x="3782700" y="27574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7F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 rot="-5400000">
              <a:off x="5001900" y="27574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7F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 rot="5400000">
              <a:off x="3782700" y="1538288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7F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 rot="10800000">
              <a:off x="5001900" y="1538287"/>
              <a:ext cx="359400" cy="359400"/>
            </a:xfrm>
            <a:prstGeom prst="corner">
              <a:avLst>
                <a:gd name="adj1" fmla="val 50000"/>
                <a:gd name="adj2" fmla="val 50000"/>
              </a:avLst>
            </a:prstGeom>
            <a:solidFill>
              <a:srgbClr val="C7F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" name="Google Shape;563;p37">
            <a:extLst>
              <a:ext uri="{FF2B5EF4-FFF2-40B4-BE49-F238E27FC236}">
                <a16:creationId xmlns:a16="http://schemas.microsoft.com/office/drawing/2014/main" id="{42E2F98A-4F1B-492E-A9B2-E0320423D3B0}"/>
              </a:ext>
            </a:extLst>
          </p:cNvPr>
          <p:cNvGrpSpPr/>
          <p:nvPr/>
        </p:nvGrpSpPr>
        <p:grpSpPr>
          <a:xfrm>
            <a:off x="3904634" y="1358656"/>
            <a:ext cx="1245164" cy="1346325"/>
            <a:chOff x="3294650" y="3652450"/>
            <a:chExt cx="388350" cy="405450"/>
          </a:xfrm>
        </p:grpSpPr>
        <p:sp>
          <p:nvSpPr>
            <p:cNvPr id="14" name="Google Shape;564;p37">
              <a:extLst>
                <a:ext uri="{FF2B5EF4-FFF2-40B4-BE49-F238E27FC236}">
                  <a16:creationId xmlns:a16="http://schemas.microsoft.com/office/drawing/2014/main" id="{CB007367-94DD-4C2F-9658-026554ED8952}"/>
                </a:ext>
              </a:extLst>
            </p:cNvPr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rgbClr val="454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65;p37">
              <a:extLst>
                <a:ext uri="{FF2B5EF4-FFF2-40B4-BE49-F238E27FC236}">
                  <a16:creationId xmlns:a16="http://schemas.microsoft.com/office/drawing/2014/main" id="{5A6B298B-C0C0-4C99-A207-0DCFC970B6E8}"/>
                </a:ext>
              </a:extLst>
            </p:cNvPr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rgbClr val="454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66;p37">
              <a:extLst>
                <a:ext uri="{FF2B5EF4-FFF2-40B4-BE49-F238E27FC236}">
                  <a16:creationId xmlns:a16="http://schemas.microsoft.com/office/drawing/2014/main" id="{9E6ED83F-51B7-4C20-A463-1337E738C42D}"/>
                </a:ext>
              </a:extLst>
            </p:cNvPr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54F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328;p32">
            <a:extLst>
              <a:ext uri="{FF2B5EF4-FFF2-40B4-BE49-F238E27FC236}">
                <a16:creationId xmlns:a16="http://schemas.microsoft.com/office/drawing/2014/main" id="{2444063A-EE70-40DD-8050-71259DC22C6C}"/>
              </a:ext>
            </a:extLst>
          </p:cNvPr>
          <p:cNvSpPr/>
          <p:nvPr/>
        </p:nvSpPr>
        <p:spPr>
          <a:xfrm>
            <a:off x="2090738" y="0"/>
            <a:ext cx="4962524" cy="6677025"/>
          </a:xfrm>
          <a:custGeom>
            <a:avLst/>
            <a:gdLst/>
            <a:ahLst/>
            <a:cxnLst/>
            <a:rect l="l" t="t" r="r" b="b"/>
            <a:pathLst>
              <a:path w="60958" h="86210" extrusionOk="0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rgbClr val="454F5B"/>
          </a:solidFill>
          <a:ln w="28575" cap="flat" cmpd="sng">
            <a:solidFill>
              <a:srgbClr val="73849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4"/>
          <p:cNvSpPr/>
          <p:nvPr/>
        </p:nvSpPr>
        <p:spPr>
          <a:xfrm>
            <a:off x="0" y="0"/>
            <a:ext cx="9144000" cy="2619900"/>
          </a:xfrm>
          <a:prstGeom prst="rect">
            <a:avLst/>
          </a:prstGeom>
          <a:solidFill>
            <a:srgbClr val="C7F46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4"/>
          <p:cNvSpPr txBox="1">
            <a:spLocks noGrp="1"/>
          </p:cNvSpPr>
          <p:nvPr>
            <p:ph type="ctrTitle" idx="4294967295"/>
          </p:nvPr>
        </p:nvSpPr>
        <p:spPr>
          <a:xfrm>
            <a:off x="0" y="1217889"/>
            <a:ext cx="9464694" cy="18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0" dirty="0">
                <a:solidFill>
                  <a:srgbClr val="4ECDC4"/>
                </a:solidFill>
              </a:rPr>
              <a:t>OBRIGADO</a:t>
            </a:r>
            <a:endParaRPr sz="12000" dirty="0">
              <a:solidFill>
                <a:srgbClr val="4ECDC4"/>
              </a:solidFill>
            </a:endParaRPr>
          </a:p>
        </p:txBody>
      </p:sp>
      <p:sp>
        <p:nvSpPr>
          <p:cNvPr id="362" name="Google Shape;362;p34"/>
          <p:cNvSpPr txBox="1">
            <a:spLocks noGrp="1"/>
          </p:cNvSpPr>
          <p:nvPr>
            <p:ph type="subTitle" idx="4294967295"/>
          </p:nvPr>
        </p:nvSpPr>
        <p:spPr>
          <a:xfrm>
            <a:off x="701975" y="3165507"/>
            <a:ext cx="5025300" cy="8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4000" b="1" dirty="0"/>
              <a:t>Perguntas</a:t>
            </a:r>
            <a:r>
              <a:rPr lang="en" sz="4000" b="1" dirty="0"/>
              <a:t>?</a:t>
            </a:r>
            <a:endParaRPr sz="4000" b="1" dirty="0"/>
          </a:p>
        </p:txBody>
      </p:sp>
      <p:sp>
        <p:nvSpPr>
          <p:cNvPr id="364" name="Google Shape;364;p34"/>
          <p:cNvSpPr/>
          <p:nvPr/>
        </p:nvSpPr>
        <p:spPr>
          <a:xfrm>
            <a:off x="813273" y="4100264"/>
            <a:ext cx="1533600" cy="137700"/>
          </a:xfrm>
          <a:prstGeom prst="rect">
            <a:avLst/>
          </a:prstGeom>
          <a:solidFill>
            <a:srgbClr val="454F5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365" name="Google Shape;365;p34"/>
          <p:cNvSpPr txBox="1">
            <a:spLocks noGrp="1"/>
          </p:cNvSpPr>
          <p:nvPr>
            <p:ph type="sldNum" idx="12"/>
          </p:nvPr>
        </p:nvSpPr>
        <p:spPr>
          <a:xfrm>
            <a:off x="4297650" y="6369977"/>
            <a:ext cx="5487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685800" y="3863725"/>
            <a:ext cx="4505400" cy="191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rgbClr val="C7F464"/>
                </a:solidFill>
              </a:rPr>
              <a:t>1.</a:t>
            </a:r>
            <a:endParaRPr sz="9600" dirty="0">
              <a:solidFill>
                <a:srgbClr val="C7F464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Problema</a:t>
            </a:r>
            <a:endParaRPr dirty="0"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6101100" y="3817852"/>
            <a:ext cx="2793518" cy="191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Foco em operadoras de telecomunicações</a:t>
            </a:r>
            <a:endParaRPr dirty="0"/>
          </a:p>
        </p:txBody>
      </p:sp>
      <p:sp>
        <p:nvSpPr>
          <p:cNvPr id="88" name="Google Shape;88;p14"/>
          <p:cNvSpPr txBox="1">
            <a:spLocks noGrp="1"/>
          </p:cNvSpPr>
          <p:nvPr>
            <p:ph type="sldNum" idx="12"/>
          </p:nvPr>
        </p:nvSpPr>
        <p:spPr>
          <a:xfrm>
            <a:off x="8556775" y="6446177"/>
            <a:ext cx="5487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0"/>
            <a:ext cx="7761600" cy="129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problema</a:t>
            </a:r>
            <a:endParaRPr dirty="0"/>
          </a:p>
        </p:txBody>
      </p:sp>
      <p:sp>
        <p:nvSpPr>
          <p:cNvPr id="100" name="Google Shape;100;p16"/>
          <p:cNvSpPr txBox="1">
            <a:spLocks noGrp="1"/>
          </p:cNvSpPr>
          <p:nvPr>
            <p:ph type="body" idx="1"/>
          </p:nvPr>
        </p:nvSpPr>
        <p:spPr>
          <a:xfrm>
            <a:off x="691200" y="1811604"/>
            <a:ext cx="7761600" cy="23632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pt-BR" dirty="0"/>
              <a:t>Aglutinamos 364 arquivos de todas as Unidades Federativas.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pt-BR" dirty="0"/>
              <a:t>Os </a:t>
            </a:r>
            <a:r>
              <a:rPr lang="pt-BR" i="1" dirty="0" err="1"/>
              <a:t>datasets</a:t>
            </a:r>
            <a:r>
              <a:rPr lang="pt-BR" dirty="0"/>
              <a:t> estão agregados por dia e quantidade de “solicitações”.</a:t>
            </a:r>
            <a:endParaRPr dirty="0"/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6446177"/>
            <a:ext cx="5487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2BF962-B93C-459E-BEA7-FE8A3EFD3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285942"/>
            <a:ext cx="21710099" cy="628611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2084E7A-F8D7-491D-921B-6B599BA4E781}"/>
              </a:ext>
            </a:extLst>
          </p:cNvPr>
          <p:cNvSpPr/>
          <p:nvPr/>
        </p:nvSpPr>
        <p:spPr>
          <a:xfrm>
            <a:off x="0" y="6858000"/>
            <a:ext cx="9105475" cy="10091993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001 -    48.638 Solicitações Registradas na Anatel (2006-AC).csv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002 -   169.822 Solicitações Registradas na Anatel (2006-AL).csv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003 -   181.816 Solicitações Registradas na Anatel (2006-AM).csv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004 -    47.279 Solicitações Registradas na Anatel (2006-AP).csv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005 -   773.722 Solicitações Registradas na Anatel (2006-BA).csv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006 -   443.784 Solicitações Registradas na Anatel (2006-CE).csv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007 -   737.553 Solicitações Registradas na Anatel (2006-DF).csv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008 -   379.112 Solicitações Registradas na Anatel (2006-ES).csv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009 -   613.259 Solicitações Registradas na Anatel (2006-GO).csv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010 -   186.926 Solicitações Registradas na Anatel (2006-MA).csv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011 - 1.269.666 Solicitações Registradas na Anatel (2006-MG).csv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012 -   289.220 Solicitações Registradas na Anatel (2006-MS).csv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013 -   287.823 Solicitações Registradas na Anatel (2006-MT).csv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014 -    37.116 Solicitações Registradas na Anatel (2006-ND).csv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015 -   321.424 Solicitações Registradas na Anatel (2006-PA).csv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016 -   192.424 Solicitações Registradas na Anatel (2006-PB).csv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017 -   565.351 Solicitações Registradas na Anatel (2006-PE).csv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018 -   123.433 Solicitações Registradas na Anatel (2006-PI).csv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019 -   786.732 Solicitações Registradas na Anatel (2006-PR).csv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020 - 1.643.334 Solicitações Registradas na Anatel (2006-RJ).csv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021 -   233.975 Solicitações Registradas na Anatel (2006-RN).csv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022 -   149.141 Solicitações Registradas na Anatel (2006-RO).csv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023 -    35.530 Solicitações Registradas na Anatel (2006-RR).csv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024 -   968.389 Solicitações Registradas na Anatel (2006-RS).csv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025 -   508.110 Solicitações Registradas na Anatel (2006-SC).csv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026 -   219.541 Solicitações Registradas na Anatel (2006-SE).csv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027 - 2.114.634 Solicitações Registradas na Anatel (2006-SP).csv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028 -   130.535 Solicitações Registradas na Anatel (2006-TO).csv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029 -    60.093 Solicitações Registradas na Anatel (2007-AC).csv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030 -   168.333 Solicitações Registradas na Anatel (2007-AL).csv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031 -   229.627 Solicitações Registradas na Anatel (2007-AM).csv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032 -    50.110 Solicitações Registradas na Anatel (2007-AP).csv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033 -   885.420 Solicitações Registradas na Anatel (2007-BA).csv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034 -   452.339 Solicitações Registradas na Anatel (2007-CE).csv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035 -   787.293 Solicitações Registradas na Anatel (2007-DF).csv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036 -   397.756 Solicitações Registradas na Anatel (2007-ES).csv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037 -   644.823 Solicitações Registradas na Anatel (2007-GO).csv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038 -   216.499 Solicitações Registradas na Anatel (2007-MA).csv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039 - 1.455.581 Solicitações Registradas na Anatel (2007-MG).csv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040 -   306.262 Solicitações Registradas na Anatel (2007-MS).csv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041 -   306.050 Solicitações Registradas na Anatel (2007-MT).csv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042 -     9.666 Solicitações Registradas na Anatel (2007-ND).csv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043 -   371.859 Solicitações Registradas na Anatel (2007-PA).csv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044 -   190.176 Solicitações Registradas na Anatel (2007-PB).csv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045 -   554.089 Solicitações Registradas na Anatel (2007-PE).csv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046 -   134.319 Solicitações Registradas na Anatel (2007-PI).csv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047 -   911.924 Solicitações Registradas na Anatel (2007-PR).csv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048 - 1.767.234 Solicitações Registradas na Anatel (2007-RJ).csv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049 -   229.989 Solicitações Registradas na Anatel (2007-RN).csv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050 -   149.871 Solicitações Registradas na Anatel (2007-RO).csv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051 -    34.916 Solicitações Registradas na Anatel (2007-RR).csv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052 - 1.048.083 Solicitações Registradas na Anatel (2007-RS).csv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053 -   603.996 Solicitações Registradas na Anatel (2007-SC).csv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054 -   261.414 Solicitações Registradas na Anatel (2007-SE).csv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055 - 2.342.239 Solicitações Registradas na Anatel (2007-SP).csv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056 -   138.977 Solicitações Registradas na Anatel (2007-TO).csv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057 -    78.987 Solicitações Registradas na Anatel (2008-AC).csv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058 -   209.826 Solicitações Registradas na Anatel (2008-AL).csv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059 -   291.934 Solicitações Registradas na Anatel (2008-AM).csv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060 -    60.049 Solicitações Registradas na Anatel (2008-AP).csv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061 - 1.101.981 Solicitações Registradas na Anatel (2008-BA).csv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062 -   625.873 Solicitações Registradas na Anatel (2008-CE).csv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063 -   936.922 Solicitações Registradas na Anatel (2008-DF).csv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064 -   514.434 Solicitações Registradas na Anatel (2008-ES).csv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065 -   822.638 Solicitações Registradas na Anatel (2008-GO).csv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066 -   266.369 Solicitações Registradas na Anatel (2008-MA).csv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067 - 1.852.008 Solicitações Registradas na Anatel (2008-MG).csv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068 -   404.896 Solicitações Registradas na Anatel (2008-MS).csv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069 -   346.701 Solicitações Registradas na Anatel (2008-MT).csv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070 -     7.408 Solicitações Registradas na Anatel (2008-ND).csv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071 -   460.479 Solicitações Registradas na Anatel (2008-PA).csv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072 -   255.367 Solicitações Registradas na Anatel (2008-PB).csv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073 -   738.902 Solicitações Registradas na Anatel (2008-PE).csv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074 -   180.289 Solicitações Registradas na Anatel (2008-PI).csv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075 - 1.199.591 Solicitações Registradas na Anatel (2008-PR).csv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076 - 2.123.296 Solicitações Registradas na Anatel (2008-RJ).csv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077 -   290.508 Solicitações Registradas na Anatel (2008-RN).csv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078 -   195.625 Solicitações Registradas na Anatel (2008-RO).csv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079 -    36.929 Solicitações Registradas na Anatel (2008-RR).csv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080 - 1.299.054 Solicitações Registradas na Anatel (2008-RS).csv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081 -   823.731 Solicitações Registradas na Anatel (2008-SC).csv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082 -   310.187 Solicitações Registradas na Anatel (2008-SE).csv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083 - 2.922.553 Solicitações Registradas na Anatel (2008-SP).csv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084 -   170.540 Solicitações Registradas na Anatel (2008-TO).csv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085 -    80.990 Solicitações Registradas na Anatel (2009-AC).csv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086 -   260.066 Solicitações Registradas na Anatel (2009-AL).csv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087 -   309.405 Solicitações Registradas na Anatel (2009-AM).csv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088 -    54.778 Solicitações Registradas na Anatel (2009-AP).csv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089 - 1.104.443 Solicitações Registradas na Anatel (2009-BA).csv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090 -   690.033 Solicitações Registradas na Anatel (2009-CE).csv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091 -   940.827 Solicitações Registradas na Anatel (2009-DF).csv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092 -   601.028 Solicitações Registradas na Anatel (2009-ES).csv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093 -   869.341 Solicitações Registradas na Anatel (2009-GO).csv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094 -   307.073 Solicitações Registradas na Anatel (2009-MA).csv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095 - 1.907.029 Solicitações Registradas na Anatel (2009-MG).csv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096 -   427.945 Solicitações Registradas na Anatel (2009-MS).csv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097 -   348.875 Solicitações Registradas na Anatel (2009-MT).csv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098 -    12.589 Solicitações Registradas na Anatel (2009-ND).csv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099 -   485.352 Solicitações Registradas na Anatel (2009-PA).csv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100 -   310.276 Solicitações Registradas na Anatel (2009-PB).csv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101 -   766.246 Solicitações Registradas na Anatel (2009-PE).csv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102 -   207.850 Solicitações Registradas na Anatel (2009-PI).csv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103 - 1.297.289 Solicitações Registradas na Anatel (2009-PR).csv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104 - 1.989.068 Solicitações Registradas na Anatel (2009-RJ).csv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105 -   322.749 Solicitações Registradas na Anatel (2009-RN).csv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106 -   207.666 Solicitações Registradas na Anatel (2009-RO).csv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107 -    38.065 Solicitações Registradas na Anatel (2009-RR).csv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108 - 1.375.650 Solicitações Registradas na Anatel (2009-RS).csv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109 -   962.262 Solicitações Registradas na Anatel (2009-SC).csv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110 -   312.834 Solicitações Registradas na Anatel (2009-SE).csv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111 - 2.927.860 Solicitações Registradas na Anatel (2009-SP).csv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112 -   170.218 Solicitações Registradas na Anatel (2009-TO).csv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113 -    74.201 Solicitações Registradas na Anatel (2010-AC).csv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114 -   268.429 Solicitações Registradas na Anatel (2010-AL).csv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115 -   321.357 Solicitações Registradas na Anatel (2010-AM).csv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116 -    61.821 Solicitações Registradas na Anatel (2010-AP).csv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117 - 1.156.312 Solicitações Registradas na Anatel (2010-BA).csv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118 -   709.460 Solicitações Registradas na Anatel (2010-CE).csv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119 -   899.810 Solicitações Registradas na Anatel (2010-DF).csv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120 -   627.908 Solicitações Registradas na Anatel (2010-ES).csv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121 -   913.650 Solicitações Registradas na Anatel (2010-GO).csv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122 -   317.426 Solicitações Registradas na Anatel (2010-MA).csv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123 - 1.940.546 Solicitações Registradas na Anatel (2010-MG).csv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124 -   429.272 Solicitações Registradas na Anatel (2010-MS).csv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125 -   380.359 Solicitações Registradas na Anatel (2010-MT).csv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126 -     9.985 Solicitações Registradas na Anatel (2010-ND).csv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127 -   479.516 Solicitações Registradas na Anatel (2010-PA).csv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128 -   346.866 Solicitações Registradas na Anatel (2010-PB).csv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129 -   837.076 Solicitações Registradas na Anatel (2010-PE).csv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130 -   194.083 Solicitações Registradas na Anatel (2010-PI).csv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131 - 1.329.618 Solicitações Registradas na Anatel (2010-PR).csv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132 - 1.979.984 Solicitações Registradas na Anatel (2010-RJ).csv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133 -   359.637 Solicitações Registradas na Anatel (2010-RN).csv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134 -   228.924 Solicitações Registradas na Anatel (2010-RO).csv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135 -    39.061 Solicitações Registradas na Anatel (2010-RR).csv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136 - 1.331.287 Solicitações Registradas na Anatel (2010-RS).csv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137 -   977.495 Solicitações Registradas na Anatel (2010-SC).csv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138 -   351.929 Solicitações Registradas na Anatel (2010-SE).csv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139 - 3.030.437 Solicitações Registradas na Anatel (2010-SP).csv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140 -   188.475 Solicitações Registradas na Anatel (2010-TO).csv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141 -    77.131 Solicitações Registradas na Anatel (2011-AC).csv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142 -   301.941 Solicitações Registradas na Anatel (2011-AL).csv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143 -   368.284 Solicitações Registradas na Anatel (2011-AM).csv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144 -    68.347 Solicitações Registradas na Anatel (2011-AP).csv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145 - 1.348.447 Solicitações Registradas na Anatel (2011-BA).csv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146 -   813.384 Solicitações Registradas na Anatel (2011-CE).csv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147 -   959.825 Solicitações Registradas na Anatel (2011-DF).csv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148 -   696.976 Solicitações Registradas na Anatel (2011-ES).csv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149 - 1.000.102 Solicitações Registradas na Anatel (2011-GO).csv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150 -   342.754 Solicitações Registradas na Anatel (2011-MA).csv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151 - 2.090.845 Solicitações Registradas na Anatel (2011-MG).csv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152 -   438.802 Solicitações Registradas na Anatel (2011-MS).csv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153 -   396.383 Solicitações Registradas na Anatel (2011-MT).csv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154 -    10.923 Solicitações Registradas na Anatel (2011-ND).csv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155 -   508.109 Solicitações Registradas na Anatel (2011-PA).csv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156 -   364.828 Solicitações Registradas na Anatel (2011-PB).csv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157 -   959.912 Solicitações Registradas na Anatel (2011-PE).csv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158 -   244.957 Solicitações Registradas na Anatel (2011-PI).csv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159 - 1.341.140 Solicitações Registradas na Anatel (2011-PR).csv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160 - 2.199.264 Solicitações Registradas na Anatel (2011-RJ).csv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161 -   429.040 Solicitações Registradas na Anatel (2011-RN).csv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162 -   227.814 Solicitações Registradas na Anatel (2011-RO).csv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163 -    64.223 Solicitações Registradas na Anatel (2011-RR).csv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164 - 1.270.245 Solicitações Registradas na Anatel (2011-RS).csv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165 -   994.039 Solicitações Registradas na Anatel (2011-SC).csv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166 -   441.430 Solicitações Registradas na Anatel (2011-SE).csv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167 - 3.216.185 Solicitações Registradas na Anatel (2011-SP).csv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168 -   192.877 Solicitações Registradas na Anatel (2011-TO).csv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169 -    86.267 Solicitações Registradas na Anatel (2012-AC).csv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170 -   358.389 Solicitações Registradas na Anatel (2012-AL).csv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171 -   470.429 Solicitações Registradas na Anatel (2012-AM).csv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172 -    79.439 Solicitações Registradas na Anatel (2012-AP).csv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173 - 1.730.164 Solicitações Registradas na Anatel (2012-BA).csv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174 - 1.020.328 Solicitações Registradas na Anatel (2012-CE).csv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175 - 1.167.191 Solicitações Registradas na Anatel (2012-DF).csv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176 -   909.437 Solicitações Registradas na Anatel (2012-ES).csv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177 - 1.227.257 Solicitações Registradas na Anatel (2012-GO).csv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178 -   482.081 Solicitações Registradas na Anatel (2012-MA).csv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179 - 2.643.524 Solicitações Registradas na Anatel (2012-MG).csv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180 -   545.597 Solicitações Registradas na Anatel (2012-MS).csv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181 -   527.553 Solicitações Registradas na Anatel (2012-MT).csv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182 -    41.257 Solicitações Registradas na Anatel (2012-ND).csv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183 -   658.889 Solicitações Registradas na Anatel (2012-PA).csv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184 -   462.534 Solicitações Registradas na Anatel (2012-PB).csv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185 - 1.168.678 Solicitações Registradas na Anatel (2012-PE).csv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186 -   303.770 Solicitações Registradas na Anatel (2012-PI).csv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187 - 1.630.717 Solicitações Registradas na Anatel (2012-PR).csv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188 - 2.734.954 Solicitações Registradas na Anatel (2012-RJ).csv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189 -   522.369 Solicitações Registradas na Anatel (2012-RN).csv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190 -   261.901 Solicitações Registradas na Anatel (2012-RO).csv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191 -    73.284 Solicitações Registradas na Anatel (2012-RR).csv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192 - 1.606.697 Solicitações Registradas na Anatel (2012-RS).csv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193 - 1.207.930 Solicitações Registradas na Anatel (2012-SC).csv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194 -   587.664 Solicitações Registradas na Anatel (2012-SE).csv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195 - 3.834.387 Solicitações Registradas na Anatel (2012-SP).csv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196 -   234.773 Solicitações Registradas na Anatel (2012-TO).csv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197 -   102.271 Solicitações Registradas na Anatel (2013-AC).csv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198 -   466.248 Solicitações Registradas na Anatel (2013-AL).csv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199 -   540.178 Solicitações Registradas na Anatel (2013-AM).csv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200 -   100.835 Solicitações Registradas na Anatel (2013-AP).csv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201 - 2.048.734 Solicitações Registradas na Anatel (2013-BA).csv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202 - 1.241.053 Solicitações Registradas na Anatel (2013-CE).csv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203 - 1.365.360 Solicitações Registradas na Anatel (2013-DF).csv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204 - 1.089.534 Solicitações Registradas na Anatel (2013-ES).csv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205 - 1.511.644 Solicitações Registradas na Anatel (2013-GO).csv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206 -   643.955 Solicitações Registradas na Anatel (2013-MA).csv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207 - 3.007.682 Solicitações Registradas na Anatel (2013-MG).csv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208 -   631.650 Solicitações Registradas na Anatel (2013-MS).csv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209 -   606.404 Solicitações Registradas na Anatel (2013-MT).csv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210 -   151.386 Solicitações Registradas na Anatel (2013-ND).csv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211 -   808.848 Solicitações Registradas na Anatel (2013-PA).csv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212 -   605.024 Solicitações Registradas na Anatel (2013-PB).csv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213 - 1.402.199 Solicitações Registradas na Anatel (2013-PE).csv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214 -   401.464 Solicitações Registradas na Anatel (2013-PI).csv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215 - 1.882.425 Solicitações Registradas na Anatel (2013-PR).csv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216 - 3.097.179 Solicitações Registradas na Anatel (2013-RJ).csv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217 -   621.333 Solicitações Registradas na Anatel (2013-RN).csv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218 -   331.933 Solicitações Registradas na Anatel (2013-RO).csv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219 -    91.609 Solicitações Registradas na Anatel (2013-RR).csv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220 - 1.840.107 Solicitações Registradas na Anatel (2013-RS).csv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221 - 1.398.469 Solicitações Registradas na Anatel (2013-SC).csv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222 -   673.747 Solicitações Registradas na Anatel (2013-SE).csv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223 - 4.245.447 Solicitações Registradas na Anatel (2013-SP).csv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224 -   302.411 Solicitações Registradas na Anatel (2013-TO).csv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225 -   106.149 Solicitações Registradas na Anatel (2014-AC).csv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226 -   473.975 Solicitações Registradas na Anatel (2014-AL).csv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227 -   555.967 Solicitações Registradas na Anatel (2014-AM).csv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228 -   112.922 Solicitações Registradas na Anatel (2014-AP).csv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229 - 1.970.020 Solicitações Registradas na Anatel (2014-BA).csv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230 - 1.256.960 Solicitações Registradas na Anatel (2014-CE).csv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231 - 1.330.237 Solicitações Registradas na Anatel (2014-DF).csv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232 - 1.056.197 Solicitações Registradas na Anatel (2014-ES).csv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233 - 1.465.114 Solicitações Registradas na Anatel (2014-GO).csv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234 -   648.451 Solicitações Registradas na Anatel (2014-MA).csv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235 - 2.913.802 Solicitações Registradas na Anatel (2014-MG).csv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236 -   636.316 Solicitações Registradas na Anatel (2014-MS).csv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237 -   571.118 Solicitações Registradas na Anatel (2014-MT).csv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238 -    85.081 Solicitações Registradas na Anatel (2014-ND).csv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239 -   856.586 Solicitações Registradas na Anatel (2014-PA).csv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240 -   649.457 Solicitações Registradas na Anatel (2014-PB).csv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241 - 1.434.174 Solicitações Registradas na Anatel (2014-PE).csv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242 -   399.433 Solicitações Registradas na Anatel (2014-PI).csv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243 - 1.830.817 Solicitações Registradas na Anatel (2014-PR).csv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244 - 3.013.700 Solicitações Registradas na Anatel (2014-RJ).csv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245 -   632.989 Solicitações Registradas na Anatel (2014-RN).csv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246 -   300.327 Solicitações Registradas na Anatel (2014-RO).csv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247 -    88.218 Solicitações Registradas na Anatel (2014-RR).csv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248 - 1.773.892 Solicitações Registradas na Anatel (2014-RS).csv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249 - 1.359.865 Solicitações Registradas na Anatel (2014-SC).csv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250 -   633.797 Solicitações Registradas na Anatel (2014-SE).csv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251 - 4.030.317 Solicitações Registradas na Anatel (2014-SP).csv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252 -   278.316 Solicitações Registradas na Anatel (2014-TO).csv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253 -   294.826 Solicitações Registradas na Anatel (2015-AC).csv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254 - 1.388.094 Solicitações Registradas na Anatel (2015-AL).csv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255 - 1.856.700 Solicitações Registradas na Anatel (2015-AM).csv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256 -   357.398 Solicitações Registradas na Anatel (2015-AP).csv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257 - 7.288.688 Solicitações Registradas na Anatel (2015-BA).csv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258 - 4.473.600 Solicitações Registradas na Anatel (2015-CE).csv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259 - 4.606.187 Solicitações Registradas na Anatel (2015-DF).csv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260 - 3.268.211 Solicitações Registradas na Anatel (2015-ES).csv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261 - 5.542.453 Solicitações Registradas na Anatel (2015-GO).csv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262 - 2.131.875 Solicitações Registradas na Anatel (2015-MA).csv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263 - 0.672.769 Solicitações Registradas na Anatel (2015-MG).csv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264 - 2.035.517 Solicitações Registradas na Anatel (2015-MS).csv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265 - 1.907.874 Solicitações Registradas na Anatel (2015-MT).csv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266 - 1.735.804 Solicitações Registradas na Anatel (2015-ND).csv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267 - 2.843.312 Solicitações Registradas na Anatel (2015-PA).csv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268 - 2.139.769 Solicitações Registradas na Anatel (2015-PB).csv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269 - 4.931.971 Solicitações Registradas na Anatel (2015-PE).csv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270 - 1.324.468 Solicitações Registradas na Anatel (2015-PI).csv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271 - 6.572.207 Solicitações Registradas na Anatel (2015-PR).csv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272 - 1.652.830 Solicitações Registradas na Anatel (2015-RJ).csv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273 - 1.954.418 Solicitações Registradas na Anatel (2015-RN).csv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274 -   878.012 Solicitações Registradas na Anatel (2015-RO).csv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275 -   308.041 Solicitações Registradas na Anatel (2015-RR).csv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276 - 6.548.856 Solicitações Registradas na Anatel (2015-RS).csv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277 - 4.708.702 Solicitações Registradas na Anatel (2015-SC).csv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278 - 2.059.752 Solicitações Registradas na Anatel (2015-SE).csv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279 - 5.248.413 Solicitações Registradas na Anatel (2015-SP).csv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280 -   747.674 Solicitações Registradas na Anatel (2015-TO).csv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281 -   295.880 Solicitações Registradas na Anatel (2016-AC).csv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282 - 1.458.960 Solicitações Registradas na Anatel (2016-AL).csv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283 - 1.798.824 Solicitações Registradas na Anatel (2016-AM).csv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284 -   315.721 Solicitações Registradas na Anatel (2016-AP).csv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285 - 7.434.327 Solicitações Registradas na Anatel (2016-BA).csv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286 - 4.594.618 Solicitações Registradas na Anatel (2016-CE).csv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287 - 4.895.077 Solicitações Registradas na Anatel (2016-DF).csv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288 - 3.408.728 Solicitações Registradas na Anatel (2016-ES).csv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289 - 5.981.026 Solicitações Registradas na Anatel (2016-GO).csv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290 - 2.180.451 Solicitações Registradas na Anatel (2016-MA).csv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291 - 1.703.643 Solicitações Registradas na Anatel (2016-MG).csv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292 - 2.145.642 Solicitações Registradas na Anatel (2016-MS).csv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293 - 2.030.782 Solicitações Registradas na Anatel (2016-MT).csv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294 - 2.973.833 Solicitações Registradas na Anatel (2016-ND).csv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295 - 2.957.638 Solicitações Registradas na Anatel (2016-PA).csv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296 - 2.356.540 Solicitações Registradas na Anatel (2016-PB).csv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297 - 5.159.041 Solicitações Registradas na Anatel (2016-PE).csv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298 - 1.497.909 Solicitações Registradas na Anatel (2016-PI).csv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299 - 6.711.666 Solicitações Registradas na Anatel (2016-PR).csv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300 - 2.615.475 Solicitações Registradas na Anatel (2016-RJ).csv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301 - 1.888.581 Solicitações Registradas na Anatel (2016-RN).csv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302 -   868.241 Solicitações Registradas na Anatel (2016-RO).csv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303 -   285.551 Solicitações Registradas na Anatel (2016-RR).csv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304 - 6.782.974 Solicitações Registradas na Anatel (2016-RS).csv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305 - 4.833.231 Solicitações Registradas na Anatel (2016-SC).csv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306 - 2.141.250 Solicitações Registradas na Anatel (2016-SE).csv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307 - 7.061.652 Solicitações Registradas na Anatel (2016-SP).csv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308 -   782.601 Solicitações Registradas na Anatel (2016-TO).csv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309 -   323.841 Solicitações Registradas na Anatel (2017-AC).csv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310 - 1.342.954 Solicitações Registradas na Anatel (2017-AL).csv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311 - 1.580.121 Solicitações Registradas na Anatel (2017-AM).csv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312 -   238.738 Solicitações Registradas na Anatel (2017-AP).csv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313 - 6.848.208 Solicitações Registradas na Anatel (2017-BA).csv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314 - 4.150.447 Solicitações Registradas na Anatel (2017-CE).csv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315 - 4.466.117 Solicitações Registradas na Anatel (2017-DF).csv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316 - 3.078.447 Solicitações Registradas na Anatel (2017-ES).csv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317 - 5.294.680 Solicitações Registradas na Anatel (2017-GO).csv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318 - 2.002.390 Solicitações Registradas na Anatel (2017-MA).csv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319 - 0.926.812 Solicitações Registradas na Anatel (2017-MG).csv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320 - 1.948.545 Solicitações Registradas na Anatel (2017-MS).csv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321 - 1.783.885 Solicitações Registradas na Anatel (2017-MT).csv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322 - 3.682.630 Solicitações Registradas na Anatel (2017-ND).csv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323 - 2.752.321 Solicitações Registradas na Anatel (2017-PA).csv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324 - 2.224.901 Solicitações Registradas na Anatel (2017-PB).csv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325 - 4.618.263 Solicitações Registradas na Anatel (2017-PE).csv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326 - 1.472.256 Solicitações Registradas na Anatel (2017-PI).csv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327 - 6.100.812 Solicitações Registradas na Anatel (2017-PR).csv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328 - 1.665.320 Solicitações Registradas na Anatel (2017-RJ).csv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329 - 1.771.792 Solicitações Registradas na Anatel (2017-RN).csv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330 -   769.379 Solicitações Registradas na Anatel (2017-RO).csv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331 -   235.939 Solicitações Registradas na Anatel (2017-RR).csv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332 - 5.929.669 Solicitações Registradas na Anatel (2017-RS).csv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333 - 4.392.969 Solicitações Registradas na Anatel (2017-SC).csv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334 - 1.986.799 Solicitações Registradas na Anatel (2017-SE).csv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335 - 5.899.489 Solicitações Registradas na Anatel (2017-SP).csv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336 -   637.791 Solicitações Registradas na Anatel (2017-TO).csv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337 -   304.420 Solicitações Registradas na Anatel (2018-AC).csv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338 - 1.312.038 Solicitações Registradas na Anatel (2018-AL).csv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339 - 1.542.552 Solicitações Registradas na Anatel (2018-AM).csv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340 -   212.380 Solicitações Registradas na Anatel (2018-AP).csv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341 - 6.622.376 Solicitações Registradas na Anatel (2018-BA).csv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342 - 3.906.795 Solicitações Registradas na Anatel (2018-CE).csv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343 - 4.287.252 Solicitações Registradas na Anatel (2018-DF).csv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344 - 2.877.312 Solicitações Registradas na Anatel (2018-ES).csv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345 - 4.994.338 Solicitações Registradas na Anatel (2018-GO).csv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346 - 1.916.751 Solicitações Registradas na Anatel (2018-MA).csv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347 - 0.601.390 Solicitações Registradas na Anatel (2018-MG).csv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348 - 1.795.397 Solicitações Registradas na Anatel (2018-MS).csv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349 - 1.617.732 Solicitações Registradas na Anatel (2018-MT).csv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350 - 4.136.339 Solicitações Registradas na Anatel (2018-ND).csv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351 - 2.558.240 Solicitações Registradas na Anatel (2018-PA).csv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352 - 2.096.155 Solicitações Registradas na Anatel (2018-PB).csv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353 - 4.222.683 Solicitações Registradas na Anatel (2018-PE).csv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354 - 1.535.583 Solicitações Registradas na Anatel (2018-PI).csv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355 - 5.891.411 Solicitações Registradas na Anatel (2018-PR).csv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356 - 0.995.227 Solicitações Registradas na Anatel (2018-RJ).csv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357 - 1.644.241 Solicitações Registradas na Anatel (2018-RN).csv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358 -   660.433 Solicitações Registradas na Anatel (2018-RO).csv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359 -   195.890 Solicitações Registradas na Anatel (2018-RR).csv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360 - 5.617.180 Solicitações Registradas na Anatel (2018-RS).csv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361 - 4.144.369 Solicitações Registradas na Anatel (2018-SC).csv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362 - 1.831.062 Solicitações Registradas na Anatel (2018-SE).csv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363 - 5.642.432 Solicitações Registradas na Anatel (2018-SP).csv</a:t>
            </a:r>
          </a:p>
          <a:p>
            <a:r>
              <a:rPr lang="pt-BR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364 -   593.878 Solicitações Registradas na Anatel (2018-TO).csv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D8C953-C69A-4AEF-8F1E-E88E5083196E}"/>
              </a:ext>
            </a:extLst>
          </p:cNvPr>
          <p:cNvSpPr/>
          <p:nvPr/>
        </p:nvSpPr>
        <p:spPr>
          <a:xfrm>
            <a:off x="190500" y="2767355"/>
            <a:ext cx="9105474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300" dirty="0"/>
              <a:t>&gt; </a:t>
            </a:r>
            <a:r>
              <a:rPr lang="pt-BR" sz="1300" dirty="0" err="1"/>
              <a:t>str</a:t>
            </a:r>
            <a:r>
              <a:rPr lang="pt-BR" sz="1300" dirty="0"/>
              <a:t>(</a:t>
            </a:r>
            <a:r>
              <a:rPr lang="pt-BR" sz="1300" dirty="0" err="1"/>
              <a:t>Anatel_Consolidado</a:t>
            </a:r>
            <a:r>
              <a:rPr lang="pt-BR" sz="1300" dirty="0"/>
              <a:t>)</a:t>
            </a:r>
          </a:p>
          <a:p>
            <a:endParaRPr lang="pt-BR" sz="1300" dirty="0"/>
          </a:p>
          <a:p>
            <a:r>
              <a:rPr lang="pt-BR" sz="1300" dirty="0"/>
              <a:t>Classes ‘</a:t>
            </a:r>
            <a:r>
              <a:rPr lang="pt-BR" sz="1300" dirty="0" err="1"/>
              <a:t>tbl_df</a:t>
            </a:r>
            <a:r>
              <a:rPr lang="pt-BR" sz="1300" dirty="0"/>
              <a:t>’, ‘</a:t>
            </a:r>
            <a:r>
              <a:rPr lang="pt-BR" sz="1300" dirty="0" err="1"/>
              <a:t>tbl</a:t>
            </a:r>
            <a:r>
              <a:rPr lang="pt-BR" sz="1300" dirty="0"/>
              <a:t>’ </a:t>
            </a:r>
            <a:r>
              <a:rPr lang="pt-BR" sz="1300" dirty="0" err="1"/>
              <a:t>and</a:t>
            </a:r>
            <a:r>
              <a:rPr lang="pt-BR" sz="1300" dirty="0"/>
              <a:t> '</a:t>
            </a:r>
            <a:r>
              <a:rPr lang="pt-BR" sz="1300" dirty="0" err="1"/>
              <a:t>data.frame</a:t>
            </a:r>
            <a:r>
              <a:rPr lang="pt-BR" sz="1300" dirty="0"/>
              <a:t>':	4613209 obs. </a:t>
            </a:r>
            <a:r>
              <a:rPr lang="pt-BR" sz="1300" dirty="0" err="1"/>
              <a:t>of</a:t>
            </a:r>
            <a:r>
              <a:rPr lang="pt-BR" sz="1300" dirty="0"/>
              <a:t>  13 </a:t>
            </a:r>
            <a:r>
              <a:rPr lang="pt-BR" sz="1300" dirty="0" err="1"/>
              <a:t>variables</a:t>
            </a:r>
            <a:r>
              <a:rPr lang="pt-BR" sz="1300" dirty="0"/>
              <a:t>:</a:t>
            </a:r>
          </a:p>
          <a:p>
            <a:r>
              <a:rPr lang="pt-BR" sz="1300" dirty="0"/>
              <a:t> $ </a:t>
            </a:r>
            <a:r>
              <a:rPr lang="pt-BR" sz="1300" dirty="0" err="1"/>
              <a:t>DataExtracao</a:t>
            </a:r>
            <a:r>
              <a:rPr lang="pt-BR" sz="1300" dirty="0"/>
              <a:t>     : Date, </a:t>
            </a:r>
            <a:r>
              <a:rPr lang="pt-BR" sz="1300" dirty="0" err="1"/>
              <a:t>format</a:t>
            </a:r>
            <a:r>
              <a:rPr lang="pt-BR" sz="1300" dirty="0"/>
              <a:t>: "2016-04-28" "2016-04-28" "2016-04-28" "2016-04-28" ...</a:t>
            </a:r>
          </a:p>
          <a:p>
            <a:r>
              <a:rPr lang="pt-BR" sz="1300" dirty="0"/>
              <a:t> $ Ano              : num  2006 2006 2006 2006 2006 ...</a:t>
            </a:r>
          </a:p>
          <a:p>
            <a:r>
              <a:rPr lang="pt-BR" sz="1300" dirty="0"/>
              <a:t> $ </a:t>
            </a:r>
            <a:r>
              <a:rPr lang="pt-BR" sz="1300" dirty="0" err="1"/>
              <a:t>Mes</a:t>
            </a:r>
            <a:r>
              <a:rPr lang="pt-BR" sz="1300" dirty="0"/>
              <a:t>              : num  1 1 1 1 1 1 1 1 1 1 ...</a:t>
            </a:r>
          </a:p>
          <a:p>
            <a:r>
              <a:rPr lang="pt-BR" sz="1300" dirty="0"/>
              <a:t> $ </a:t>
            </a:r>
            <a:r>
              <a:rPr lang="pt-BR" sz="1300" dirty="0" err="1"/>
              <a:t>CanalEntrada</a:t>
            </a:r>
            <a:r>
              <a:rPr lang="pt-BR" sz="1300" dirty="0"/>
              <a:t>     : </a:t>
            </a:r>
            <a:r>
              <a:rPr lang="pt-BR" sz="1300" dirty="0" err="1"/>
              <a:t>chr</a:t>
            </a:r>
            <a:r>
              <a:rPr lang="pt-BR" sz="1300" dirty="0"/>
              <a:t>  "Atendimento Pessoal" "Atendimento Pessoal" "Atendimento Pessoal" "Atendimento Pessoal" ...</a:t>
            </a:r>
          </a:p>
          <a:p>
            <a:r>
              <a:rPr lang="pt-BR" sz="1300" dirty="0"/>
              <a:t> $ </a:t>
            </a:r>
            <a:r>
              <a:rPr lang="pt-BR" sz="1300" dirty="0" err="1"/>
              <a:t>Condicao</a:t>
            </a:r>
            <a:r>
              <a:rPr lang="pt-BR" sz="1300" dirty="0"/>
              <a:t>         : </a:t>
            </a:r>
            <a:r>
              <a:rPr lang="pt-BR" sz="1300" dirty="0" err="1"/>
              <a:t>chr</a:t>
            </a:r>
            <a:r>
              <a:rPr lang="pt-BR" sz="1300" dirty="0"/>
              <a:t>  "Nova" "Nova" "Nova" "Nova" ...</a:t>
            </a:r>
          </a:p>
          <a:p>
            <a:r>
              <a:rPr lang="pt-BR" sz="1300" dirty="0"/>
              <a:t> $ </a:t>
            </a:r>
            <a:r>
              <a:rPr lang="pt-BR" sz="1300" dirty="0" err="1"/>
              <a:t>GrupoEconNorm</a:t>
            </a:r>
            <a:r>
              <a:rPr lang="pt-BR" sz="1300" dirty="0"/>
              <a:t>    : </a:t>
            </a:r>
            <a:r>
              <a:rPr lang="pt-BR" sz="1300" dirty="0" err="1"/>
              <a:t>chr</a:t>
            </a:r>
            <a:r>
              <a:rPr lang="pt-BR" sz="1300" dirty="0"/>
              <a:t>  "Anatel" "OI" "OI" "VIVO" ...</a:t>
            </a:r>
          </a:p>
          <a:p>
            <a:r>
              <a:rPr lang="pt-BR" sz="1300" dirty="0"/>
              <a:t> $ Tipo             : </a:t>
            </a:r>
            <a:r>
              <a:rPr lang="pt-BR" sz="1300" dirty="0" err="1"/>
              <a:t>chr</a:t>
            </a:r>
            <a:r>
              <a:rPr lang="pt-BR" sz="1300" dirty="0"/>
              <a:t>  "Reclamação" "Reclamação" "Reclamação" "Reclamação" ...</a:t>
            </a:r>
          </a:p>
          <a:p>
            <a:r>
              <a:rPr lang="pt-BR" sz="1300" dirty="0"/>
              <a:t> $ </a:t>
            </a:r>
            <a:r>
              <a:rPr lang="pt-BR" sz="1300" dirty="0" err="1"/>
              <a:t>Servico</a:t>
            </a:r>
            <a:r>
              <a:rPr lang="pt-BR" sz="1300" dirty="0"/>
              <a:t>          : </a:t>
            </a:r>
            <a:r>
              <a:rPr lang="pt-BR" sz="1300" dirty="0" err="1"/>
              <a:t>chr</a:t>
            </a:r>
            <a:r>
              <a:rPr lang="pt-BR" sz="1300" dirty="0"/>
              <a:t>  "Móvel Pessoal" "Móvel Pessoal" "Serviço Telefônico Fixo Comutado - STFC" "Móvel Pessoal" ...</a:t>
            </a:r>
          </a:p>
          <a:p>
            <a:r>
              <a:rPr lang="pt-BR" sz="1300" dirty="0"/>
              <a:t> $ Modalidade       : </a:t>
            </a:r>
            <a:r>
              <a:rPr lang="pt-BR" sz="1300" dirty="0" err="1"/>
              <a:t>chr</a:t>
            </a:r>
            <a:r>
              <a:rPr lang="pt-BR" sz="1300" dirty="0"/>
              <a:t>  "Pós-Pago" "Pós-</a:t>
            </a:r>
            <a:r>
              <a:rPr lang="pt-BR" sz="1300" dirty="0" err="1"/>
              <a:t>Pag</a:t>
            </a:r>
            <a:r>
              <a:rPr lang="pt-BR" sz="1300" dirty="0"/>
              <a:t>&gt; </a:t>
            </a:r>
            <a:r>
              <a:rPr lang="pt-BR" sz="1300" dirty="0" err="1"/>
              <a:t>str</a:t>
            </a:r>
            <a:r>
              <a:rPr lang="pt-BR" sz="1300" dirty="0"/>
              <a:t>(</a:t>
            </a:r>
            <a:r>
              <a:rPr lang="pt-BR" sz="1300" dirty="0" err="1"/>
              <a:t>Anatel_Consolidado</a:t>
            </a:r>
            <a:r>
              <a:rPr lang="pt-BR" sz="1300" dirty="0"/>
              <a:t>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C06A43D-AEE2-48E2-BE66-BEEA31C3D6D4}"/>
              </a:ext>
            </a:extLst>
          </p:cNvPr>
          <p:cNvSpPr/>
          <p:nvPr/>
        </p:nvSpPr>
        <p:spPr>
          <a:xfrm>
            <a:off x="190500" y="3158111"/>
            <a:ext cx="9105474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300" dirty="0"/>
              <a:t>Classes ‘</a:t>
            </a:r>
            <a:r>
              <a:rPr lang="pt-BR" sz="1300" dirty="0" err="1"/>
              <a:t>tbl_df</a:t>
            </a:r>
            <a:r>
              <a:rPr lang="pt-BR" sz="1300" dirty="0"/>
              <a:t>’, ‘</a:t>
            </a:r>
            <a:r>
              <a:rPr lang="pt-BR" sz="1300" dirty="0" err="1"/>
              <a:t>tbl</a:t>
            </a:r>
            <a:r>
              <a:rPr lang="pt-BR" sz="1300" dirty="0"/>
              <a:t>’ </a:t>
            </a:r>
            <a:r>
              <a:rPr lang="pt-BR" sz="1300" dirty="0" err="1"/>
              <a:t>and</a:t>
            </a:r>
            <a:r>
              <a:rPr lang="pt-BR" sz="1300" dirty="0"/>
              <a:t> '</a:t>
            </a:r>
            <a:r>
              <a:rPr lang="pt-BR" sz="1300" dirty="0" err="1"/>
              <a:t>data.frame</a:t>
            </a:r>
            <a:r>
              <a:rPr lang="pt-BR" sz="1300" dirty="0"/>
              <a:t>':	4613209 obs. </a:t>
            </a:r>
            <a:r>
              <a:rPr lang="pt-BR" sz="1300" dirty="0" err="1"/>
              <a:t>of</a:t>
            </a:r>
            <a:r>
              <a:rPr lang="pt-BR" sz="1300" dirty="0"/>
              <a:t>  13 </a:t>
            </a:r>
            <a:r>
              <a:rPr lang="pt-BR" sz="1300" dirty="0" err="1"/>
              <a:t>variables</a:t>
            </a:r>
            <a:r>
              <a:rPr lang="pt-BR" sz="1300" dirty="0"/>
              <a:t>: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-2.63218 L 3.33333E-6 -14.50602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936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0 L -2.37743 0 " pathEditMode="relative" rAng="0" ptsTypes="AA">
                                      <p:cBhvr>
                                        <p:cTn id="15" dur="2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87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53" presetClass="exit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0" dur="500"/>
                                        <p:tgtEl>
                                          <p:spTgt spid="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EB3A27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EB3A27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720"/>
                            </p:stCondLst>
                            <p:childTnLst>
                              <p:par>
                                <p:cTn id="52" presetID="53" presetClass="exit" presetSubtype="3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3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 uiExpand="1" build="p"/>
      <p:bldP spid="8" grpId="0" animBg="1"/>
      <p:bldP spid="8" grpId="1" animBg="1"/>
      <p:bldP spid="9" grpId="0"/>
      <p:bldP spid="9" grpId="1"/>
      <p:bldP spid="13" grpId="0"/>
      <p:bldP spid="13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685800" y="3863725"/>
            <a:ext cx="4505400" cy="191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rgbClr val="C7F464"/>
                </a:solidFill>
              </a:rPr>
              <a:t>2.</a:t>
            </a:r>
            <a:endParaRPr sz="9600" dirty="0">
              <a:solidFill>
                <a:srgbClr val="C7F464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Algoritmo</a:t>
            </a:r>
            <a:endParaRPr dirty="0"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6101100" y="3817852"/>
            <a:ext cx="2793518" cy="191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Ideias utilizadas na análise dos dados</a:t>
            </a:r>
            <a:endParaRPr dirty="0"/>
          </a:p>
        </p:txBody>
      </p:sp>
      <p:sp>
        <p:nvSpPr>
          <p:cNvPr id="88" name="Google Shape;88;p14"/>
          <p:cNvSpPr txBox="1">
            <a:spLocks noGrp="1"/>
          </p:cNvSpPr>
          <p:nvPr>
            <p:ph type="sldNum" idx="12"/>
          </p:nvPr>
        </p:nvSpPr>
        <p:spPr>
          <a:xfrm>
            <a:off x="8556775" y="6446177"/>
            <a:ext cx="5487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9865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0"/>
            <a:ext cx="7761600" cy="129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algoritmo</a:t>
            </a:r>
            <a:endParaRPr dirty="0"/>
          </a:p>
        </p:txBody>
      </p:sp>
      <p:sp>
        <p:nvSpPr>
          <p:cNvPr id="100" name="Google Shape;100;p16"/>
          <p:cNvSpPr txBox="1">
            <a:spLocks noGrp="1"/>
          </p:cNvSpPr>
          <p:nvPr>
            <p:ph type="body" idx="1"/>
          </p:nvPr>
        </p:nvSpPr>
        <p:spPr>
          <a:xfrm>
            <a:off x="691200" y="1811604"/>
            <a:ext cx="7761600" cy="43796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sz="1800" dirty="0"/>
              <a:t>Verificou-se a possibilidade de usar um algoritmo de classificação capaz de verificar  probabilidade de, em determinadas condições, prever quando uma chamada será “reaberta”.</a:t>
            </a:r>
          </a:p>
          <a:p>
            <a:endParaRPr sz="1800" dirty="0"/>
          </a:p>
          <a:p>
            <a:r>
              <a:rPr lang="pt-BR" sz="1800" dirty="0" err="1"/>
              <a:t>Feature</a:t>
            </a:r>
            <a:r>
              <a:rPr lang="pt-BR" sz="1800" dirty="0"/>
              <a:t> </a:t>
            </a:r>
            <a:r>
              <a:rPr lang="pt-BR" sz="1800" dirty="0" err="1"/>
              <a:t>Engineering</a:t>
            </a:r>
            <a:r>
              <a:rPr lang="pt-BR" sz="1800" dirty="0"/>
              <a:t>: </a:t>
            </a:r>
          </a:p>
          <a:p>
            <a:pPr lvl="1"/>
            <a:r>
              <a:rPr lang="pt-BR" sz="1600" dirty="0"/>
              <a:t>Tratativa de condições “reencaminhadas” para “nova”.</a:t>
            </a:r>
          </a:p>
          <a:p>
            <a:pPr lvl="1"/>
            <a:r>
              <a:rPr lang="pt-BR" sz="1600" dirty="0"/>
              <a:t>Aglutinação dos motivos de 381 para 18</a:t>
            </a:r>
            <a:endParaRPr lang="pt-BR" sz="1600" dirty="0">
              <a:highlight>
                <a:srgbClr val="FFFF00"/>
              </a:highlight>
            </a:endParaRPr>
          </a:p>
          <a:p>
            <a:pPr lvl="1"/>
            <a:r>
              <a:rPr lang="pt-BR" sz="1600" dirty="0"/>
              <a:t>Retirada de quantidade de solicitações diárias</a:t>
            </a:r>
            <a:endParaRPr lang="pt-BR" sz="1600" dirty="0">
              <a:highlight>
                <a:srgbClr val="FFFF00"/>
              </a:highlight>
            </a:endParaRPr>
          </a:p>
          <a:p>
            <a:pPr marL="457200" lvl="1" indent="-381000">
              <a:spcBef>
                <a:spcPts val="600"/>
              </a:spcBef>
              <a:buSzPts val="2400"/>
              <a:buFont typeface="Montserrat"/>
              <a:buChar char="▣"/>
            </a:pPr>
            <a:r>
              <a:rPr lang="pt-BR" sz="1800" dirty="0"/>
              <a:t>Predição de abertura de chamado: Analisando os dados, verificamos que a maioria dos dados são formadas por caracteres (uma coluna numérica)</a:t>
            </a:r>
          </a:p>
          <a:p>
            <a:pPr lvl="1"/>
            <a:endParaRPr lang="pt-BR" sz="1600" dirty="0">
              <a:highlight>
                <a:srgbClr val="FFFF00"/>
              </a:highlight>
            </a:endParaRPr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6446177"/>
            <a:ext cx="5487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CD36E0-EAB6-40FD-BE51-97B9CE981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25" y="3405798"/>
            <a:ext cx="9020175" cy="11066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BA7D502-20E5-4806-B855-A4EA20E24E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825" y="3395226"/>
            <a:ext cx="9020184" cy="1106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140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53" presetClass="exit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>
            <a:spLocks noGrp="1"/>
          </p:cNvSpPr>
          <p:nvPr>
            <p:ph type="title"/>
          </p:nvPr>
        </p:nvSpPr>
        <p:spPr>
          <a:xfrm>
            <a:off x="691200" y="0"/>
            <a:ext cx="7761600" cy="129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Performance do Modelo</a:t>
            </a:r>
            <a:endParaRPr dirty="0"/>
          </a:p>
        </p:txBody>
      </p:sp>
      <p:sp>
        <p:nvSpPr>
          <p:cNvPr id="100" name="Google Shape;100;p16"/>
          <p:cNvSpPr txBox="1">
            <a:spLocks noGrp="1"/>
          </p:cNvSpPr>
          <p:nvPr>
            <p:ph type="body" idx="1"/>
          </p:nvPr>
        </p:nvSpPr>
        <p:spPr>
          <a:xfrm>
            <a:off x="691200" y="1811604"/>
            <a:ext cx="7761600" cy="43796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sz="1600" dirty="0"/>
              <a:t>Primeira cálculo utilizando todas as variáveis (exceto “data”, “ano”, “mês”).</a:t>
            </a:r>
          </a:p>
          <a:p>
            <a:pPr marL="76200" indent="0">
              <a:buNone/>
            </a:pPr>
            <a:r>
              <a:rPr lang="pt-BR" sz="1600" dirty="0">
                <a:solidFill>
                  <a:srgbClr val="FF0000"/>
                </a:solidFill>
              </a:rPr>
              <a:t>       &gt; Taxa de acerto: 46,29 %</a:t>
            </a:r>
          </a:p>
          <a:p>
            <a:endParaRPr lang="pt-BR" sz="1400" dirty="0">
              <a:highlight>
                <a:srgbClr val="FFFF00"/>
              </a:highlight>
            </a:endParaRPr>
          </a:p>
          <a:p>
            <a:r>
              <a:rPr lang="pt-BR" sz="1400" dirty="0"/>
              <a:t>Retirando a </a:t>
            </a:r>
            <a:r>
              <a:rPr lang="pt-BR" sz="1400" dirty="0" err="1"/>
              <a:t>variavel</a:t>
            </a:r>
            <a:r>
              <a:rPr lang="pt-BR" sz="1400" dirty="0"/>
              <a:t> </a:t>
            </a:r>
            <a:r>
              <a:rPr lang="pt-BR" sz="1400" dirty="0" err="1"/>
              <a:t>QtdeSolic</a:t>
            </a:r>
            <a:r>
              <a:rPr lang="pt-BR" sz="1400" dirty="0"/>
              <a:t> a performance ficou em 77,86 %</a:t>
            </a:r>
          </a:p>
          <a:p>
            <a:pPr marL="76200" indent="0">
              <a:buNone/>
            </a:pPr>
            <a:r>
              <a:rPr lang="pt-BR" sz="1400" dirty="0"/>
              <a:t>        </a:t>
            </a:r>
            <a:r>
              <a:rPr lang="pt-BR" sz="1600" dirty="0">
                <a:solidFill>
                  <a:srgbClr val="FF0000"/>
                </a:solidFill>
              </a:rPr>
              <a:t>&gt; Taxa de acerto: 77,86 %</a:t>
            </a:r>
          </a:p>
          <a:p>
            <a:pPr marL="76200" indent="0">
              <a:buNone/>
            </a:pPr>
            <a:endParaRPr lang="pt-BR" sz="1600" dirty="0">
              <a:solidFill>
                <a:srgbClr val="FF0000"/>
              </a:solidFill>
            </a:endParaRPr>
          </a:p>
          <a:p>
            <a:r>
              <a:rPr lang="pt-BR" sz="1600" dirty="0"/>
              <a:t>A fim de alcançar o nosso objetivo devemos adotar o modelo sem a variável </a:t>
            </a:r>
            <a:r>
              <a:rPr lang="pt-BR" sz="1600" dirty="0" err="1"/>
              <a:t>QtdeSolic</a:t>
            </a:r>
            <a:r>
              <a:rPr lang="pt-BR" sz="1600" dirty="0"/>
              <a:t> pois o algoritmo apresenta uma performance maior</a:t>
            </a:r>
          </a:p>
          <a:p>
            <a:pPr marL="76200" indent="0">
              <a:buNone/>
            </a:pPr>
            <a:endParaRPr lang="pt-BR" sz="1600" dirty="0"/>
          </a:p>
          <a:p>
            <a:r>
              <a:rPr lang="pt-BR" sz="1800" dirty="0">
                <a:solidFill>
                  <a:srgbClr val="FF0000"/>
                </a:solidFill>
              </a:rPr>
              <a:t>Sugerimos não considerar a quantidade de ocorrências dos dias e sim as causas.</a:t>
            </a:r>
          </a:p>
        </p:txBody>
      </p:sp>
      <p:sp>
        <p:nvSpPr>
          <p:cNvPr id="101" name="Google Shape;101;p16"/>
          <p:cNvSpPr txBox="1">
            <a:spLocks noGrp="1"/>
          </p:cNvSpPr>
          <p:nvPr>
            <p:ph type="sldNum" idx="12"/>
          </p:nvPr>
        </p:nvSpPr>
        <p:spPr>
          <a:xfrm>
            <a:off x="8556775" y="6446177"/>
            <a:ext cx="5487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7372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685800" y="3863725"/>
            <a:ext cx="4505400" cy="191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rgbClr val="C7F464"/>
                </a:solidFill>
              </a:rPr>
              <a:t>3.</a:t>
            </a:r>
            <a:endParaRPr sz="9600" dirty="0">
              <a:solidFill>
                <a:srgbClr val="C7F464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Gráficos</a:t>
            </a:r>
            <a:endParaRPr dirty="0"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6101100" y="3817852"/>
            <a:ext cx="2793518" cy="191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Gráficos e análise dos dados</a:t>
            </a:r>
            <a:endParaRPr dirty="0"/>
          </a:p>
        </p:txBody>
      </p:sp>
      <p:sp>
        <p:nvSpPr>
          <p:cNvPr id="88" name="Google Shape;88;p14"/>
          <p:cNvSpPr txBox="1">
            <a:spLocks noGrp="1"/>
          </p:cNvSpPr>
          <p:nvPr>
            <p:ph type="sldNum" idx="12"/>
          </p:nvPr>
        </p:nvSpPr>
        <p:spPr>
          <a:xfrm>
            <a:off x="8556775" y="6446177"/>
            <a:ext cx="5487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433736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F464"/>
        </a:solidFill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6"/>
          <p:cNvSpPr/>
          <p:nvPr/>
        </p:nvSpPr>
        <p:spPr>
          <a:xfrm>
            <a:off x="0" y="0"/>
            <a:ext cx="9144000" cy="2182660"/>
          </a:xfrm>
          <a:prstGeom prst="rect">
            <a:avLst/>
          </a:prstGeom>
          <a:solidFill>
            <a:srgbClr val="454F5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54F5B"/>
              </a:solidFill>
            </a:endParaRPr>
          </a:p>
        </p:txBody>
      </p:sp>
      <p:sp>
        <p:nvSpPr>
          <p:cNvPr id="204" name="Google Shape;204;p26"/>
          <p:cNvSpPr/>
          <p:nvPr/>
        </p:nvSpPr>
        <p:spPr>
          <a:xfrm>
            <a:off x="0" y="2182660"/>
            <a:ext cx="9144000" cy="1772462"/>
          </a:xfrm>
          <a:prstGeom prst="rect">
            <a:avLst/>
          </a:prstGeom>
          <a:solidFill>
            <a:srgbClr val="4ECD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6"/>
          <p:cNvSpPr txBox="1">
            <a:spLocks noGrp="1"/>
          </p:cNvSpPr>
          <p:nvPr>
            <p:ph type="ctrTitle" idx="4294967295"/>
          </p:nvPr>
        </p:nvSpPr>
        <p:spPr>
          <a:xfrm>
            <a:off x="685800" y="330600"/>
            <a:ext cx="8458200" cy="11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rgbClr val="4ECDC4"/>
                </a:solidFill>
              </a:rPr>
              <a:t>30.271.530		</a:t>
            </a:r>
            <a:r>
              <a:rPr lang="en" sz="4000" dirty="0">
                <a:solidFill>
                  <a:srgbClr val="4ECDC4"/>
                </a:solidFill>
              </a:rPr>
              <a:t>97.8%</a:t>
            </a:r>
            <a:r>
              <a:rPr lang="en" sz="7200" dirty="0">
                <a:solidFill>
                  <a:srgbClr val="4ECDC4"/>
                </a:solidFill>
              </a:rPr>
              <a:t>	</a:t>
            </a:r>
            <a:endParaRPr sz="7200" dirty="0">
              <a:solidFill>
                <a:srgbClr val="4ECDC4"/>
              </a:solidFill>
            </a:endParaRPr>
          </a:p>
        </p:txBody>
      </p:sp>
      <p:sp>
        <p:nvSpPr>
          <p:cNvPr id="206" name="Google Shape;206;p26"/>
          <p:cNvSpPr txBox="1">
            <a:spLocks noGrp="1"/>
          </p:cNvSpPr>
          <p:nvPr>
            <p:ph type="subTitle" idx="4294967295"/>
          </p:nvPr>
        </p:nvSpPr>
        <p:spPr>
          <a:xfrm>
            <a:off x="685800" y="1419889"/>
            <a:ext cx="77724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FFFFFF"/>
                </a:solidFill>
              </a:rPr>
              <a:t>Reclamações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209" name="Google Shape;209;p26"/>
          <p:cNvSpPr txBox="1">
            <a:spLocks noGrp="1"/>
          </p:cNvSpPr>
          <p:nvPr>
            <p:ph type="ctrTitle" idx="4294967295"/>
          </p:nvPr>
        </p:nvSpPr>
        <p:spPr>
          <a:xfrm>
            <a:off x="685800" y="2258873"/>
            <a:ext cx="8458200" cy="10344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rgbClr val="C7F464"/>
                </a:solidFill>
              </a:rPr>
              <a:t>507.717					 </a:t>
            </a:r>
            <a:r>
              <a:rPr lang="en" sz="3600" dirty="0">
                <a:solidFill>
                  <a:srgbClr val="C7F464"/>
                </a:solidFill>
              </a:rPr>
              <a:t>1.64%</a:t>
            </a:r>
            <a:endParaRPr lang="pt-BR" sz="3600" dirty="0">
              <a:solidFill>
                <a:srgbClr val="C7F464"/>
              </a:solidFill>
            </a:endParaRPr>
          </a:p>
        </p:txBody>
      </p:sp>
      <p:sp>
        <p:nvSpPr>
          <p:cNvPr id="210" name="Google Shape;210;p26"/>
          <p:cNvSpPr txBox="1">
            <a:spLocks noGrp="1"/>
          </p:cNvSpPr>
          <p:nvPr>
            <p:ph type="subTitle" idx="4294967295"/>
          </p:nvPr>
        </p:nvSpPr>
        <p:spPr>
          <a:xfrm>
            <a:off x="685800" y="3296841"/>
            <a:ext cx="7772400" cy="4812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2000" dirty="0">
                <a:solidFill>
                  <a:srgbClr val="FFFFFF"/>
                </a:solidFill>
              </a:rPr>
              <a:t>Pedido de informação</a:t>
            </a:r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12" name="Google Shape;204;p26">
            <a:extLst>
              <a:ext uri="{FF2B5EF4-FFF2-40B4-BE49-F238E27FC236}">
                <a16:creationId xmlns:a16="http://schemas.microsoft.com/office/drawing/2014/main" id="{A9D17A64-D3E6-4F8B-B0F3-D969DBE8930B}"/>
              </a:ext>
            </a:extLst>
          </p:cNvPr>
          <p:cNvSpPr/>
          <p:nvPr/>
        </p:nvSpPr>
        <p:spPr>
          <a:xfrm>
            <a:off x="0" y="3843130"/>
            <a:ext cx="9144000" cy="1151983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09;p26">
            <a:extLst>
              <a:ext uri="{FF2B5EF4-FFF2-40B4-BE49-F238E27FC236}">
                <a16:creationId xmlns:a16="http://schemas.microsoft.com/office/drawing/2014/main" id="{D360C7B7-BE5F-4B8F-A886-1D601B0CFDB3}"/>
              </a:ext>
            </a:extLst>
          </p:cNvPr>
          <p:cNvSpPr txBox="1">
            <a:spLocks/>
          </p:cNvSpPr>
          <p:nvPr/>
        </p:nvSpPr>
        <p:spPr>
          <a:xfrm>
            <a:off x="685800" y="3900002"/>
            <a:ext cx="8458200" cy="800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400" dirty="0">
                <a:solidFill>
                  <a:srgbClr val="FF0000"/>
                </a:solidFill>
              </a:rPr>
              <a:t>41.040					 </a:t>
            </a:r>
            <a:r>
              <a:rPr lang="en" sz="3600" dirty="0">
                <a:solidFill>
                  <a:srgbClr val="FF0000"/>
                </a:solidFill>
              </a:rPr>
              <a:t>0.38%</a:t>
            </a:r>
            <a:endParaRPr lang="pt-BR" sz="3600" dirty="0">
              <a:solidFill>
                <a:srgbClr val="FF0000"/>
              </a:solidFill>
            </a:endParaRPr>
          </a:p>
        </p:txBody>
      </p:sp>
      <p:sp>
        <p:nvSpPr>
          <p:cNvPr id="14" name="Google Shape;210;p26">
            <a:extLst>
              <a:ext uri="{FF2B5EF4-FFF2-40B4-BE49-F238E27FC236}">
                <a16:creationId xmlns:a16="http://schemas.microsoft.com/office/drawing/2014/main" id="{5360E6E6-E79E-4FAF-97BD-6BA0FB87D079}"/>
              </a:ext>
            </a:extLst>
          </p:cNvPr>
          <p:cNvSpPr txBox="1">
            <a:spLocks/>
          </p:cNvSpPr>
          <p:nvPr/>
        </p:nvSpPr>
        <p:spPr>
          <a:xfrm>
            <a:off x="685800" y="4488643"/>
            <a:ext cx="7772400" cy="4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7F464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2000"/>
              <a:buFont typeface="Montserrat"/>
              <a:buChar char="□"/>
              <a:defRPr sz="20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2000"/>
              <a:buFont typeface="Montserrat"/>
              <a:buChar char="■"/>
              <a:defRPr sz="20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○"/>
              <a:defRPr sz="18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■"/>
              <a:defRPr sz="18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○"/>
              <a:defRPr sz="18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■"/>
              <a:defRPr sz="18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pt-BR" sz="1600" dirty="0">
                <a:solidFill>
                  <a:srgbClr val="FFFFFF"/>
                </a:solidFill>
              </a:rPr>
              <a:t>Denúncia</a:t>
            </a:r>
          </a:p>
        </p:txBody>
      </p:sp>
      <p:sp>
        <p:nvSpPr>
          <p:cNvPr id="17" name="Google Shape;204;p26">
            <a:extLst>
              <a:ext uri="{FF2B5EF4-FFF2-40B4-BE49-F238E27FC236}">
                <a16:creationId xmlns:a16="http://schemas.microsoft.com/office/drawing/2014/main" id="{56DEDC56-ED94-467A-81F9-9B2524A4883C}"/>
              </a:ext>
            </a:extLst>
          </p:cNvPr>
          <p:cNvSpPr/>
          <p:nvPr/>
        </p:nvSpPr>
        <p:spPr>
          <a:xfrm>
            <a:off x="0" y="4995114"/>
            <a:ext cx="9144000" cy="1009368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209;p26">
            <a:extLst>
              <a:ext uri="{FF2B5EF4-FFF2-40B4-BE49-F238E27FC236}">
                <a16:creationId xmlns:a16="http://schemas.microsoft.com/office/drawing/2014/main" id="{9BEDAC16-62CA-4811-9ED1-A329EC167BA2}"/>
              </a:ext>
            </a:extLst>
          </p:cNvPr>
          <p:cNvSpPr txBox="1">
            <a:spLocks/>
          </p:cNvSpPr>
          <p:nvPr/>
        </p:nvSpPr>
        <p:spPr>
          <a:xfrm>
            <a:off x="685800" y="5065654"/>
            <a:ext cx="8458200" cy="687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40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17.737						 0.11%</a:t>
            </a:r>
            <a:endParaRPr lang="pt-BR" sz="28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9" name="Google Shape;210;p26">
            <a:extLst>
              <a:ext uri="{FF2B5EF4-FFF2-40B4-BE49-F238E27FC236}">
                <a16:creationId xmlns:a16="http://schemas.microsoft.com/office/drawing/2014/main" id="{62D5E79B-E515-4221-9582-D974186F64BD}"/>
              </a:ext>
            </a:extLst>
          </p:cNvPr>
          <p:cNvSpPr txBox="1">
            <a:spLocks/>
          </p:cNvSpPr>
          <p:nvPr/>
        </p:nvSpPr>
        <p:spPr>
          <a:xfrm>
            <a:off x="685800" y="5489456"/>
            <a:ext cx="7772400" cy="329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7F464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2000"/>
              <a:buFont typeface="Montserrat"/>
              <a:buChar char="□"/>
              <a:defRPr sz="20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2000"/>
              <a:buFont typeface="Montserrat"/>
              <a:buChar char="■"/>
              <a:defRPr sz="20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○"/>
              <a:defRPr sz="18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■"/>
              <a:defRPr sz="18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○"/>
              <a:defRPr sz="18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■"/>
              <a:defRPr sz="18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pt-BR" sz="1600" dirty="0">
                <a:solidFill>
                  <a:srgbClr val="FFFFFF"/>
                </a:solidFill>
              </a:rPr>
              <a:t>Sugestão</a:t>
            </a:r>
            <a:endParaRPr lang="pt-BR" sz="1200" dirty="0">
              <a:solidFill>
                <a:srgbClr val="FFFFFF"/>
              </a:solidFill>
            </a:endParaRPr>
          </a:p>
        </p:txBody>
      </p:sp>
      <p:sp>
        <p:nvSpPr>
          <p:cNvPr id="21" name="Google Shape;209;p26">
            <a:extLst>
              <a:ext uri="{FF2B5EF4-FFF2-40B4-BE49-F238E27FC236}">
                <a16:creationId xmlns:a16="http://schemas.microsoft.com/office/drawing/2014/main" id="{5F921C93-90D6-4402-9612-85E7555A865B}"/>
              </a:ext>
            </a:extLst>
          </p:cNvPr>
          <p:cNvSpPr txBox="1">
            <a:spLocks/>
          </p:cNvSpPr>
          <p:nvPr/>
        </p:nvSpPr>
        <p:spPr>
          <a:xfrm>
            <a:off x="685800" y="5988464"/>
            <a:ext cx="8458200" cy="687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3000"/>
              <a:buFont typeface="Montserrat"/>
              <a:buNone/>
              <a:defRPr sz="3000" b="1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 sz="3200" dirty="0">
                <a:solidFill>
                  <a:schemeClr val="accent4">
                    <a:lumMod val="75000"/>
                  </a:schemeClr>
                </a:solidFill>
              </a:rPr>
              <a:t>10.928  						  0.07%</a:t>
            </a:r>
            <a:endParaRPr lang="pt-BR" sz="20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2" name="Google Shape;210;p26">
            <a:extLst>
              <a:ext uri="{FF2B5EF4-FFF2-40B4-BE49-F238E27FC236}">
                <a16:creationId xmlns:a16="http://schemas.microsoft.com/office/drawing/2014/main" id="{64AF2E97-E406-4AD3-B49D-37C7AF991563}"/>
              </a:ext>
            </a:extLst>
          </p:cNvPr>
          <p:cNvSpPr txBox="1">
            <a:spLocks/>
          </p:cNvSpPr>
          <p:nvPr/>
        </p:nvSpPr>
        <p:spPr>
          <a:xfrm>
            <a:off x="685800" y="6386401"/>
            <a:ext cx="7772400" cy="3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7F464"/>
              </a:buClr>
              <a:buSzPts val="2400"/>
              <a:buFont typeface="Montserrat"/>
              <a:buChar char="▣"/>
              <a:defRPr sz="24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2000"/>
              <a:buFont typeface="Montserrat"/>
              <a:buChar char="□"/>
              <a:defRPr sz="20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2000"/>
              <a:buFont typeface="Montserrat"/>
              <a:buChar char="■"/>
              <a:defRPr sz="20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○"/>
              <a:defRPr sz="18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■"/>
              <a:defRPr sz="18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○"/>
              <a:defRPr sz="18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7F464"/>
              </a:buClr>
              <a:buSzPts val="1800"/>
              <a:buFont typeface="Montserrat"/>
              <a:buChar char="■"/>
              <a:defRPr sz="1800" b="0" i="0" u="none" strike="noStrike" cap="none">
                <a:solidFill>
                  <a:srgbClr val="454F5B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pt-BR" sz="1600" dirty="0">
                <a:solidFill>
                  <a:srgbClr val="FFFFFF"/>
                </a:solidFill>
              </a:rPr>
              <a:t>Elogio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sdemon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579</TotalTime>
  <Words>4384</Words>
  <Application>Microsoft Office PowerPoint</Application>
  <PresentationFormat>On-screen Show (4:3)</PresentationFormat>
  <Paragraphs>463</Paragraphs>
  <Slides>23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Calibri</vt:lpstr>
      <vt:lpstr>Arial</vt:lpstr>
      <vt:lpstr>Arvo</vt:lpstr>
      <vt:lpstr>Montserrat</vt:lpstr>
      <vt:lpstr>Courier New</vt:lpstr>
      <vt:lpstr>Desdemona template</vt:lpstr>
      <vt:lpstr>ANATEL</vt:lpstr>
      <vt:lpstr>Grupo</vt:lpstr>
      <vt:lpstr>1. O Problema</vt:lpstr>
      <vt:lpstr>O problema</vt:lpstr>
      <vt:lpstr>2. O Algoritmo</vt:lpstr>
      <vt:lpstr>O algoritmo</vt:lpstr>
      <vt:lpstr>Performance do Modelo</vt:lpstr>
      <vt:lpstr>3. Gráficos</vt:lpstr>
      <vt:lpstr>30.271.530  97.8%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Conclusão</vt:lpstr>
      <vt:lpstr>OBRIGADO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Ernani Fantinatti</dc:creator>
  <cp:lastModifiedBy>Ernani Fantinatti</cp:lastModifiedBy>
  <cp:revision>45</cp:revision>
  <dcterms:modified xsi:type="dcterms:W3CDTF">2019-06-22T12:46:20Z</dcterms:modified>
</cp:coreProperties>
</file>